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6" r:id="rId5"/>
    <p:sldId id="265" r:id="rId6"/>
    <p:sldId id="301" r:id="rId7"/>
    <p:sldId id="302" r:id="rId8"/>
    <p:sldId id="303" r:id="rId9"/>
    <p:sldId id="300" r:id="rId10"/>
    <p:sldId id="304" r:id="rId11"/>
    <p:sldId id="305" r:id="rId12"/>
    <p:sldId id="308" r:id="rId13"/>
    <p:sldId id="306" r:id="rId14"/>
    <p:sldId id="263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6" r:id="rId40"/>
    <p:sldId id="297" r:id="rId41"/>
    <p:sldId id="298" r:id="rId42"/>
  </p:sldIdLst>
  <p:sldSz cx="9144000" cy="6858000" type="screen4x3"/>
  <p:notesSz cx="6858000" cy="9144000"/>
  <p:custDataLst>
    <p:tags r:id="rId4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DFA28-87F8-40C8-9560-6BEF5C9E4EF3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F74E-87E3-4B59-9E87-2E297F912FF4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071266" y="1592796"/>
            <a:ext cx="6120680" cy="2340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Критерії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оцінювання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навчальних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досягнень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учнів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під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час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дистанційного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та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змішаного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навчання</a:t>
            </a:r>
            <a:endParaRPr kumimoji="0" lang="ru-RU" sz="3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5C022-9E58-45A2-BDC4-425E8E164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342" y="404664"/>
            <a:ext cx="8229600" cy="2088232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Оцінювання результатів навчання учнів у закладах загальної середньої освіти урегульовано такими документами:</a:t>
            </a:r>
            <a:b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32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127DD19-FC8F-473C-8A0D-10C6CB53C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2636912"/>
            <a:ext cx="7283152" cy="3489251"/>
          </a:xfrm>
        </p:spPr>
        <p:txBody>
          <a:bodyPr>
            <a:normAutofit/>
          </a:bodyPr>
          <a:lstStyle/>
          <a:p>
            <a:pPr lvl="0" algn="just"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  <a:tabLst>
                <a:tab pos="502920" algn="l"/>
              </a:tabLst>
            </a:pPr>
            <a:r>
              <a:rPr lang="uk-UA" sz="180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України «Про повну загальну середню освіту» (стаття 17);</a:t>
            </a:r>
            <a:endParaRPr lang="uk-UA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  <a:tabLst>
                <a:tab pos="502920" algn="l"/>
              </a:tabLst>
            </a:pPr>
            <a:r>
              <a:rPr lang="uk-UA" sz="180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переведення учнів (вихованців) закладу загальної середньої освіти до наступного класу, затверджений наказом Міністерства освіти і науки України 14.07.2015 № 762 (у редакції наказу Міністерства освіти і науки України від 08.05.2019 № 621), зареєстрований в Міністерстві юстиції України 30.07.2015 за № 924/27369;</a:t>
            </a:r>
            <a:endParaRPr lang="uk-UA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  <a:tabLst>
                <a:tab pos="502920" algn="l"/>
              </a:tabLst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Інструкція з ведення класного журналу 5-11(12)-х класів загальноосвітніх навчальних закладів, затверджена наказом Міністерства освіти і науки України від 03.06.2008 № 496.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613954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FE62F-0BA7-4671-8558-3903FE6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0" i="0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Оцінювання навчальних досягнень здійснюється відповідно до:</a:t>
            </a:r>
            <a:endParaRPr lang="uk-UA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3726E25-5522-4BBB-AB6D-799FD41FC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>
            <a:normAutofit/>
          </a:bodyPr>
          <a:lstStyle/>
          <a:p>
            <a:pPr algn="just"/>
            <a:r>
              <a:rPr lang="uk-UA" sz="2000" dirty="0"/>
              <a:t>наказ Міністерства освіти і науки України від 13.04.2011р. №329 «Про затвердження Критеріїв оцінювання навчальних досягнень учнів (вихованців) у системі загальної середньої освіти»;</a:t>
            </a:r>
          </a:p>
          <a:p>
            <a:pPr algn="just"/>
            <a:r>
              <a:rPr lang="uk-UA" sz="2000" dirty="0"/>
              <a:t>наказ Міністерства освіти і науки України                                   від 21.08.2013 р. № 1222 « Про затвердження орієнтовних вимог оцінювання навчальних досягнень учнів із базових дисциплін у системі загальної середньої освіти»;</a:t>
            </a:r>
          </a:p>
          <a:p>
            <a:pPr algn="just"/>
            <a:r>
              <a:rPr lang="uk-UA" sz="2000" dirty="0"/>
              <a:t>наказ Міністерства освіти і науки України                                  від 19.08.2016 р. № 1009 « Про внесення змін до наказу Міністерства освіти і науки від 21.08.2013 р.№ 1222;</a:t>
            </a:r>
          </a:p>
          <a:p>
            <a:pPr algn="just"/>
            <a:r>
              <a:rPr lang="uk-UA" sz="2000" dirty="0"/>
              <a:t>загальні критерії оцінювання навчальних досягнень учнів.</a:t>
            </a:r>
          </a:p>
          <a:p>
            <a:pPr algn="just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343154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620B48-63D4-495C-B5C0-17D278F46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Функції контролю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D6D5545-4320-449D-86CB-4BF49FAD0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Бульбашка думок: хмарка 4">
            <a:extLst>
              <a:ext uri="{FF2B5EF4-FFF2-40B4-BE49-F238E27FC236}">
                <a16:creationId xmlns:a16="http://schemas.microsoft.com/office/drawing/2014/main" id="{BC6B256D-C1D6-4D76-8B77-E12443CF367D}"/>
              </a:ext>
            </a:extLst>
          </p:cNvPr>
          <p:cNvSpPr/>
          <p:nvPr/>
        </p:nvSpPr>
        <p:spPr>
          <a:xfrm>
            <a:off x="5853002" y="1102348"/>
            <a:ext cx="2890664" cy="165504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Мотиваційна</a:t>
            </a:r>
            <a:r>
              <a:rPr lang="uk-UA" dirty="0"/>
              <a:t> </a:t>
            </a:r>
          </a:p>
        </p:txBody>
      </p:sp>
      <p:sp>
        <p:nvSpPr>
          <p:cNvPr id="6" name="Бульбашка думок: хмарка 5">
            <a:extLst>
              <a:ext uri="{FF2B5EF4-FFF2-40B4-BE49-F238E27FC236}">
                <a16:creationId xmlns:a16="http://schemas.microsoft.com/office/drawing/2014/main" id="{F2EF2E2D-9E92-4870-B325-4D3519A0BD31}"/>
              </a:ext>
            </a:extLst>
          </p:cNvPr>
          <p:cNvSpPr/>
          <p:nvPr/>
        </p:nvSpPr>
        <p:spPr>
          <a:xfrm>
            <a:off x="5797477" y="3087672"/>
            <a:ext cx="2890664" cy="1528717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Прогностична</a:t>
            </a:r>
            <a:r>
              <a:rPr lang="uk-UA" sz="2000" dirty="0"/>
              <a:t> </a:t>
            </a:r>
          </a:p>
        </p:txBody>
      </p:sp>
      <p:sp>
        <p:nvSpPr>
          <p:cNvPr id="7" name="Бульбашка думок: хмарка 6">
            <a:extLst>
              <a:ext uri="{FF2B5EF4-FFF2-40B4-BE49-F238E27FC236}">
                <a16:creationId xmlns:a16="http://schemas.microsoft.com/office/drawing/2014/main" id="{C8E7CE09-85C0-405B-96AF-5C538E0B848B}"/>
              </a:ext>
            </a:extLst>
          </p:cNvPr>
          <p:cNvSpPr/>
          <p:nvPr/>
        </p:nvSpPr>
        <p:spPr>
          <a:xfrm>
            <a:off x="3461746" y="2017650"/>
            <a:ext cx="2592287" cy="1527142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Розвивальна </a:t>
            </a:r>
          </a:p>
        </p:txBody>
      </p:sp>
      <p:sp>
        <p:nvSpPr>
          <p:cNvPr id="8" name="Бульбашка думок: хмарка 7">
            <a:extLst>
              <a:ext uri="{FF2B5EF4-FFF2-40B4-BE49-F238E27FC236}">
                <a16:creationId xmlns:a16="http://schemas.microsoft.com/office/drawing/2014/main" id="{45518294-4038-408D-85E2-9E052397BF28}"/>
              </a:ext>
            </a:extLst>
          </p:cNvPr>
          <p:cNvSpPr/>
          <p:nvPr/>
        </p:nvSpPr>
        <p:spPr>
          <a:xfrm>
            <a:off x="2587904" y="4794369"/>
            <a:ext cx="2736303" cy="1528717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Виховна </a:t>
            </a:r>
          </a:p>
        </p:txBody>
      </p:sp>
      <p:sp>
        <p:nvSpPr>
          <p:cNvPr id="9" name="Бульбашка думок: хмарка 8">
            <a:extLst>
              <a:ext uri="{FF2B5EF4-FFF2-40B4-BE49-F238E27FC236}">
                <a16:creationId xmlns:a16="http://schemas.microsoft.com/office/drawing/2014/main" id="{8ABB4FE9-BF8A-49AA-88B2-5E3D5C45D1D4}"/>
              </a:ext>
            </a:extLst>
          </p:cNvPr>
          <p:cNvSpPr/>
          <p:nvPr/>
        </p:nvSpPr>
        <p:spPr>
          <a:xfrm>
            <a:off x="5600103" y="4991293"/>
            <a:ext cx="3285412" cy="1528717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Навчально-перевірна</a:t>
            </a:r>
          </a:p>
        </p:txBody>
      </p:sp>
      <p:sp>
        <p:nvSpPr>
          <p:cNvPr id="10" name="Бульбашка думок: хмарка 9">
            <a:extLst>
              <a:ext uri="{FF2B5EF4-FFF2-40B4-BE49-F238E27FC236}">
                <a16:creationId xmlns:a16="http://schemas.microsoft.com/office/drawing/2014/main" id="{BF0C22BF-663A-4609-9915-4F21B5E01C43}"/>
              </a:ext>
            </a:extLst>
          </p:cNvPr>
          <p:cNvSpPr/>
          <p:nvPr/>
        </p:nvSpPr>
        <p:spPr>
          <a:xfrm>
            <a:off x="534378" y="3185386"/>
            <a:ext cx="3421677" cy="1517702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err="1"/>
              <a:t>Діагностувальна</a:t>
            </a:r>
            <a:r>
              <a:rPr lang="uk-UA" sz="2000" b="1" dirty="0"/>
              <a:t> </a:t>
            </a:r>
          </a:p>
        </p:txBody>
      </p:sp>
      <p:sp>
        <p:nvSpPr>
          <p:cNvPr id="11" name="Бульбашка думок: хмарка 10">
            <a:extLst>
              <a:ext uri="{FF2B5EF4-FFF2-40B4-BE49-F238E27FC236}">
                <a16:creationId xmlns:a16="http://schemas.microsoft.com/office/drawing/2014/main" id="{22B38FBF-65A4-4FD9-B7DF-453C4AE68CA6}"/>
              </a:ext>
            </a:extLst>
          </p:cNvPr>
          <p:cNvSpPr/>
          <p:nvPr/>
        </p:nvSpPr>
        <p:spPr>
          <a:xfrm>
            <a:off x="400334" y="1324219"/>
            <a:ext cx="3421677" cy="1407603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Коригувальна </a:t>
            </a:r>
          </a:p>
        </p:txBody>
      </p:sp>
    </p:spTree>
    <p:extLst>
      <p:ext uri="{BB962C8B-B14F-4D97-AF65-F5344CB8AC3E}">
        <p14:creationId xmlns:p14="http://schemas.microsoft.com/office/powerpoint/2010/main" val="3019217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776BA-1C35-4E87-9A87-4CCC0E24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>
                <a:latin typeface="+mn-lt"/>
              </a:rPr>
              <a:t>Види контролю: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FD019D8-6103-4DD0-BEB9-85AE72F35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/>
          </a:p>
          <a:p>
            <a:pPr>
              <a:buFont typeface="Wingdings" panose="05000000000000000000" pitchFamily="2" charset="2"/>
              <a:buChar char="ü"/>
            </a:pPr>
            <a:endParaRPr lang="uk-UA" dirty="0"/>
          </a:p>
        </p:txBody>
      </p:sp>
      <p:sp>
        <p:nvSpPr>
          <p:cNvPr id="4" name="Бульбашка думок: хмарка 3">
            <a:extLst>
              <a:ext uri="{FF2B5EF4-FFF2-40B4-BE49-F238E27FC236}">
                <a16:creationId xmlns:a16="http://schemas.microsoft.com/office/drawing/2014/main" id="{A5BCDE11-1134-4E03-8086-0C00FD5FE4EB}"/>
              </a:ext>
            </a:extLst>
          </p:cNvPr>
          <p:cNvSpPr/>
          <p:nvPr/>
        </p:nvSpPr>
        <p:spPr>
          <a:xfrm>
            <a:off x="5122065" y="1448930"/>
            <a:ext cx="2664296" cy="136329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Поточний </a:t>
            </a:r>
          </a:p>
        </p:txBody>
      </p:sp>
      <p:sp>
        <p:nvSpPr>
          <p:cNvPr id="5" name="Бульбашка думок: хмарка 4">
            <a:extLst>
              <a:ext uri="{FF2B5EF4-FFF2-40B4-BE49-F238E27FC236}">
                <a16:creationId xmlns:a16="http://schemas.microsoft.com/office/drawing/2014/main" id="{D0FC1B82-590C-40D9-97B3-BB87B1D43053}"/>
              </a:ext>
            </a:extLst>
          </p:cNvPr>
          <p:cNvSpPr/>
          <p:nvPr/>
        </p:nvSpPr>
        <p:spPr>
          <a:xfrm>
            <a:off x="1208550" y="2762045"/>
            <a:ext cx="3219434" cy="1645759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Періодичний</a:t>
            </a:r>
            <a:r>
              <a:rPr lang="uk-UA" dirty="0"/>
              <a:t> </a:t>
            </a:r>
          </a:p>
        </p:txBody>
      </p:sp>
      <p:sp>
        <p:nvSpPr>
          <p:cNvPr id="6" name="Бульбашка думок: хмарка 5">
            <a:extLst>
              <a:ext uri="{FF2B5EF4-FFF2-40B4-BE49-F238E27FC236}">
                <a16:creationId xmlns:a16="http://schemas.microsoft.com/office/drawing/2014/main" id="{D1CC7070-7C0E-4069-A998-D44D2272B6DA}"/>
              </a:ext>
            </a:extLst>
          </p:cNvPr>
          <p:cNvSpPr/>
          <p:nvPr/>
        </p:nvSpPr>
        <p:spPr>
          <a:xfrm>
            <a:off x="5538936" y="2979136"/>
            <a:ext cx="3034680" cy="1394619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Тематичний</a:t>
            </a:r>
            <a:r>
              <a:rPr lang="uk-UA" dirty="0"/>
              <a:t> </a:t>
            </a:r>
          </a:p>
        </p:txBody>
      </p:sp>
      <p:sp>
        <p:nvSpPr>
          <p:cNvPr id="7" name="Бульбашка думок: хмарка 6">
            <a:extLst>
              <a:ext uri="{FF2B5EF4-FFF2-40B4-BE49-F238E27FC236}">
                <a16:creationId xmlns:a16="http://schemas.microsoft.com/office/drawing/2014/main" id="{1065B502-F9AE-4B91-BFB8-235D25036DA9}"/>
              </a:ext>
            </a:extLst>
          </p:cNvPr>
          <p:cNvSpPr/>
          <p:nvPr/>
        </p:nvSpPr>
        <p:spPr>
          <a:xfrm>
            <a:off x="2527750" y="4925302"/>
            <a:ext cx="2808312" cy="1251002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Семестровий</a:t>
            </a:r>
            <a:r>
              <a:rPr lang="uk-UA" dirty="0"/>
              <a:t> </a:t>
            </a:r>
          </a:p>
        </p:txBody>
      </p:sp>
      <p:sp>
        <p:nvSpPr>
          <p:cNvPr id="8" name="Бульбашка думок: хмарка 7">
            <a:extLst>
              <a:ext uri="{FF2B5EF4-FFF2-40B4-BE49-F238E27FC236}">
                <a16:creationId xmlns:a16="http://schemas.microsoft.com/office/drawing/2014/main" id="{1F134075-9D57-4AF7-80A9-70020A1B9E17}"/>
              </a:ext>
            </a:extLst>
          </p:cNvPr>
          <p:cNvSpPr/>
          <p:nvPr/>
        </p:nvSpPr>
        <p:spPr>
          <a:xfrm>
            <a:off x="5767670" y="4898460"/>
            <a:ext cx="3034680" cy="1394619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Річний</a:t>
            </a:r>
            <a:r>
              <a:rPr lang="uk-UA" dirty="0"/>
              <a:t> </a:t>
            </a:r>
          </a:p>
        </p:txBody>
      </p:sp>
      <p:sp>
        <p:nvSpPr>
          <p:cNvPr id="9" name="Бульбашка думок: хмарка 8">
            <a:extLst>
              <a:ext uri="{FF2B5EF4-FFF2-40B4-BE49-F238E27FC236}">
                <a16:creationId xmlns:a16="http://schemas.microsoft.com/office/drawing/2014/main" id="{71E6083E-285A-40A3-81E4-9E91AA05C322}"/>
              </a:ext>
            </a:extLst>
          </p:cNvPr>
          <p:cNvSpPr/>
          <p:nvPr/>
        </p:nvSpPr>
        <p:spPr>
          <a:xfrm>
            <a:off x="765242" y="1307197"/>
            <a:ext cx="3662742" cy="114300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Державна підсумкова атестація</a:t>
            </a:r>
          </a:p>
        </p:txBody>
      </p:sp>
    </p:spTree>
    <p:extLst>
      <p:ext uri="{BB962C8B-B14F-4D97-AF65-F5344CB8AC3E}">
        <p14:creationId xmlns:p14="http://schemas.microsoft.com/office/powerpoint/2010/main" val="122026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8016BD-00FC-4742-9146-E8CD38468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Види контролю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1EA81EB-B6E2-4516-B9CB-F367CC01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6366" y="1550743"/>
            <a:ext cx="4019266" cy="29851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Тематичної оцінки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враховуються всі види навчальної діяльності, що підлягали оцінюванню протягом вивчення теми. При цьому проведення окремої тематичної атестації при здійсненні відповідного оцінювання не передбачається.</a:t>
            </a:r>
          </a:p>
          <a:p>
            <a:endParaRPr lang="uk-UA" dirty="0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AD12A01-4F5C-4CE3-BE64-A36012EA2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56784" y="1196752"/>
            <a:ext cx="3235696" cy="5256583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Річне оцінювання</a:t>
            </a:r>
            <a:r>
              <a:rPr lang="uk-UA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здійснюється на підставі семестрових або скоригованих семестрових оцінок. Річна оцінка не обов’язково є середнім арифметичним від оцінок за І та ІІ семестри. При виставлення річної оцінки мають враховуватися: динаміка особистих навчальних досягнень учня (учениці) з предмета протягом року; важливість тем, які вивчались у І та ІІ семестрах, тривалість їх вивчення та складність змісту; рівень узагальнення й уміння застосовувати набуті протягом навчального року знання тощо.</a:t>
            </a:r>
          </a:p>
          <a:p>
            <a:endParaRPr lang="uk-UA" dirty="0"/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C4BF818B-7EAF-45D9-943C-35A65A321F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15009" y="3662109"/>
            <a:ext cx="4041775" cy="25531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Семестрове оцінювання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здійснюється на підставі тематичних оцінок. При цьому мають враховуватися динаміка особистих навчальних досягнень учня (учениці) з предмета протягом семестру, важливість теми, тривалість її вивчення, складність змісту тощо.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8866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34A73-1B1B-4F0B-89E4-979E98C2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Види контролю </a:t>
            </a:r>
            <a:endParaRPr lang="uk-UA" sz="28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9939D16-31E3-47A1-9E71-4A345C5C7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528" y="1600201"/>
            <a:ext cx="3744416" cy="38450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b="1" i="1" dirty="0">
                <a:effectLst/>
              </a:rPr>
              <a:t>Поточний контроль </a:t>
            </a:r>
            <a:r>
              <a:rPr lang="uk-UA" sz="2000" b="0" i="0" dirty="0">
                <a:effectLst/>
              </a:rPr>
              <a:t>- здійснюється в процесі вивчення теми з метою визначення рівня розуміння і первинного засвоєння учнями окремих елементів змісту теми, </a:t>
            </a:r>
            <a:r>
              <a:rPr lang="uk-UA" sz="2000" b="0" i="0" dirty="0" err="1">
                <a:effectLst/>
              </a:rPr>
              <a:t>зв’язків</a:t>
            </a:r>
            <a:r>
              <a:rPr lang="uk-UA" sz="2000" b="0" i="0" dirty="0">
                <a:effectLst/>
              </a:rPr>
              <a:t> між ними та засвоєним змістом попередніх тем уроків, закріплення знань, умінь і навичок, їх актуалізації перед вивченням нового матеріалу</a:t>
            </a:r>
            <a:r>
              <a:rPr lang="uk-UA" sz="2000" b="0" i="0" dirty="0">
                <a:solidFill>
                  <a:srgbClr val="676767"/>
                </a:solidFill>
                <a:effectLst/>
              </a:rPr>
              <a:t>.</a:t>
            </a:r>
            <a:endParaRPr lang="uk-UA" sz="2000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AB6344B-8559-4619-AEE0-4D29C425C7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b="1" i="1" dirty="0">
                <a:effectLst/>
              </a:rPr>
              <a:t>Періодичний контроль </a:t>
            </a:r>
            <a:r>
              <a:rPr lang="uk-UA" sz="2000" b="0" i="0" dirty="0">
                <a:effectLst/>
              </a:rPr>
              <a:t>- має на меті визначення й оцінювання сформованості </a:t>
            </a:r>
            <a:r>
              <a:rPr lang="uk-UA" sz="2000" b="0" i="0" dirty="0" err="1">
                <a:effectLst/>
              </a:rPr>
              <a:t>загальнопредметних</a:t>
            </a:r>
            <a:r>
              <a:rPr lang="uk-UA" sz="2000" b="0" i="0" dirty="0">
                <a:effectLst/>
              </a:rPr>
              <a:t> умінь і навичок (аудіювання, читання, усне мовлення тощо), якими оволодівають учні впродовж вивчення окремих предметів. Цей вид контролю передбачає перевірку, що здійснюється через певний період навчання.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98925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35341-EC00-4C14-8175-C7432ED0E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Методи здійснення перевірки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5D215A6-D364-4B4B-8A56-A029A97D9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600200"/>
            <a:ext cx="7560840" cy="45259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222222"/>
                </a:solidFill>
                <a:effectLst/>
              </a:rPr>
              <a:t>методи</a:t>
            </a:r>
            <a:r>
              <a:rPr lang="ru-RU" sz="2400" b="1" dirty="0">
                <a:solidFill>
                  <a:srgbClr val="222222"/>
                </a:solidFill>
                <a:effectLst/>
              </a:rPr>
              <a:t> </a:t>
            </a:r>
            <a:r>
              <a:rPr lang="ru-RU" sz="2400" b="1" dirty="0" err="1">
                <a:solidFill>
                  <a:srgbClr val="222222"/>
                </a:solidFill>
                <a:effectLst/>
              </a:rPr>
              <a:t>усного</a:t>
            </a:r>
            <a:r>
              <a:rPr lang="ru-RU" sz="2400" b="1" dirty="0">
                <a:solidFill>
                  <a:srgbClr val="222222"/>
                </a:solidFill>
                <a:effectLst/>
              </a:rPr>
              <a:t> контролю 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( </a:t>
            </a:r>
            <a:r>
              <a:rPr lang="ru-RU" sz="2400" b="0" i="1" dirty="0" err="1">
                <a:solidFill>
                  <a:srgbClr val="222222"/>
                </a:solidFill>
                <a:effectLst/>
              </a:rPr>
              <a:t>бесіда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, </a:t>
            </a:r>
            <a:r>
              <a:rPr lang="ru-RU" sz="2400" b="0" i="1" dirty="0" err="1">
                <a:solidFill>
                  <a:srgbClr val="222222"/>
                </a:solidFill>
                <a:effectLst/>
              </a:rPr>
              <a:t>розповідь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1" dirty="0" err="1">
                <a:solidFill>
                  <a:srgbClr val="222222"/>
                </a:solidFill>
                <a:effectLst/>
              </a:rPr>
              <a:t>учня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);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222222"/>
                </a:solidFill>
                <a:effectLst/>
              </a:rPr>
              <a:t>методи</a:t>
            </a:r>
            <a:r>
              <a:rPr lang="ru-RU" sz="2400" b="1" dirty="0">
                <a:solidFill>
                  <a:srgbClr val="222222"/>
                </a:solidFill>
                <a:effectLst/>
              </a:rPr>
              <a:t> </a:t>
            </a:r>
            <a:r>
              <a:rPr lang="ru-RU" sz="2400" b="1" dirty="0" err="1">
                <a:solidFill>
                  <a:srgbClr val="222222"/>
                </a:solidFill>
                <a:effectLst/>
              </a:rPr>
              <a:t>письмового</a:t>
            </a:r>
            <a:r>
              <a:rPr lang="ru-RU" sz="2400" b="1" dirty="0">
                <a:solidFill>
                  <a:srgbClr val="222222"/>
                </a:solidFill>
                <a:effectLst/>
              </a:rPr>
              <a:t> контролю 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(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контрольна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робота, диктант, реферат);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222222"/>
                </a:solidFill>
                <a:effectLst/>
              </a:rPr>
              <a:t>методи</a:t>
            </a:r>
            <a:r>
              <a:rPr lang="ru-RU" sz="2400" b="1" dirty="0">
                <a:solidFill>
                  <a:srgbClr val="222222"/>
                </a:solidFill>
                <a:effectLst/>
              </a:rPr>
              <a:t> практичного контролю 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(</a:t>
            </a:r>
            <a:r>
              <a:rPr lang="uk-UA" sz="2400" b="0" i="0" dirty="0">
                <a:solidFill>
                  <a:srgbClr val="222222"/>
                </a:solidFill>
                <a:effectLst/>
              </a:rPr>
              <a:t>лабораторних дослідів, створення виробів</a:t>
            </a:r>
            <a:r>
              <a:rPr lang="ru-RU" sz="2400" i="1" dirty="0">
                <a:solidFill>
                  <a:srgbClr val="222222"/>
                </a:solidFill>
              </a:rPr>
              <a:t>);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 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222222"/>
                </a:solidFill>
                <a:effectLst/>
              </a:rPr>
              <a:t>дидактичні</a:t>
            </a:r>
            <a:r>
              <a:rPr lang="ru-RU" sz="2400" b="1" dirty="0">
                <a:solidFill>
                  <a:srgbClr val="222222"/>
                </a:solidFill>
                <a:effectLst/>
              </a:rPr>
              <a:t> тести  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(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 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це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набір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стандартизованих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завдань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з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визначеного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матеріалу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,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який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встановлює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ступінь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засвоєння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його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22222"/>
                </a:solidFill>
                <a:effectLst/>
              </a:rPr>
              <a:t>учнями</a:t>
            </a:r>
            <a:r>
              <a:rPr lang="ru-RU" sz="2400" b="0" i="0" dirty="0">
                <a:solidFill>
                  <a:srgbClr val="222222"/>
                </a:solidFill>
                <a:effectLst/>
              </a:rPr>
              <a:t>);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222222"/>
                </a:solidFill>
                <a:effectLst/>
              </a:rPr>
              <a:t>Спостереження</a:t>
            </a:r>
            <a:r>
              <a:rPr lang="ru-RU" sz="2400" b="0" i="1" dirty="0">
                <a:solidFill>
                  <a:srgbClr val="222222"/>
                </a:solidFill>
                <a:effectLst/>
              </a:rPr>
              <a:t>  </a:t>
            </a:r>
            <a:r>
              <a:rPr lang="ru-RU" sz="2400" dirty="0">
                <a:solidFill>
                  <a:srgbClr val="222222"/>
                </a:solidFill>
              </a:rPr>
              <a:t>(</a:t>
            </a:r>
            <a:r>
              <a:rPr lang="ru-RU" sz="2400" b="0" i="0" dirty="0">
                <a:effectLst/>
              </a:rPr>
              <a:t>робота з картами, </a:t>
            </a:r>
            <a:r>
              <a:rPr lang="ru-RU" sz="2400" b="0" i="0" dirty="0" err="1">
                <a:effectLst/>
              </a:rPr>
              <a:t>заповнення</a:t>
            </a:r>
            <a:r>
              <a:rPr lang="ru-RU" sz="2400" b="0" i="0" dirty="0">
                <a:effectLst/>
              </a:rPr>
              <a:t> </a:t>
            </a:r>
            <a:r>
              <a:rPr lang="ru-RU" sz="2400" b="0" i="0" dirty="0" err="1">
                <a:effectLst/>
              </a:rPr>
              <a:t>таблиць</a:t>
            </a:r>
            <a:r>
              <a:rPr lang="ru-RU" sz="2400" b="0" i="0" dirty="0">
                <a:effectLst/>
              </a:rPr>
              <a:t>, </a:t>
            </a:r>
            <a:r>
              <a:rPr lang="ru-RU" sz="2400" b="0" i="0" dirty="0" err="1">
                <a:effectLst/>
              </a:rPr>
              <a:t>побудова</a:t>
            </a:r>
            <a:r>
              <a:rPr lang="ru-RU" sz="2400" b="0" i="0" dirty="0">
                <a:effectLst/>
              </a:rPr>
              <a:t> схем, моделей </a:t>
            </a:r>
            <a:r>
              <a:rPr lang="ru-RU" sz="2400" b="0" i="0" dirty="0" err="1">
                <a:effectLst/>
              </a:rPr>
              <a:t>тощо</a:t>
            </a:r>
            <a:r>
              <a:rPr lang="ru-RU" sz="2400" b="0" i="0" dirty="0">
                <a:effectLst/>
              </a:rPr>
              <a:t>).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191623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60945-27D5-42CC-BBD5-71A90DF9B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Форми організації контролю</a:t>
            </a:r>
          </a:p>
        </p:txBody>
      </p:sp>
      <p:sp>
        <p:nvSpPr>
          <p:cNvPr id="4" name="Бульбашка думок: хмарка 3">
            <a:extLst>
              <a:ext uri="{FF2B5EF4-FFF2-40B4-BE49-F238E27FC236}">
                <a16:creationId xmlns:a16="http://schemas.microsoft.com/office/drawing/2014/main" id="{01B58FCF-48BD-43A0-A490-14697CFC021A}"/>
              </a:ext>
            </a:extLst>
          </p:cNvPr>
          <p:cNvSpPr/>
          <p:nvPr/>
        </p:nvSpPr>
        <p:spPr>
          <a:xfrm>
            <a:off x="5185153" y="2282267"/>
            <a:ext cx="3641068" cy="114300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Індивідуальна</a:t>
            </a:r>
            <a:r>
              <a:rPr lang="uk-UA" dirty="0"/>
              <a:t> </a:t>
            </a:r>
          </a:p>
        </p:txBody>
      </p:sp>
      <p:sp>
        <p:nvSpPr>
          <p:cNvPr id="5" name="Бульбашка думок: хмарка 4">
            <a:extLst>
              <a:ext uri="{FF2B5EF4-FFF2-40B4-BE49-F238E27FC236}">
                <a16:creationId xmlns:a16="http://schemas.microsoft.com/office/drawing/2014/main" id="{D5EBAD96-FE28-42D6-874B-48D26208A5C6}"/>
              </a:ext>
            </a:extLst>
          </p:cNvPr>
          <p:cNvSpPr/>
          <p:nvPr/>
        </p:nvSpPr>
        <p:spPr>
          <a:xfrm>
            <a:off x="1801852" y="3643830"/>
            <a:ext cx="3262064" cy="148101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Групова </a:t>
            </a:r>
          </a:p>
        </p:txBody>
      </p:sp>
      <p:sp>
        <p:nvSpPr>
          <p:cNvPr id="6" name="Бульбашка думок: хмарка 5">
            <a:extLst>
              <a:ext uri="{FF2B5EF4-FFF2-40B4-BE49-F238E27FC236}">
                <a16:creationId xmlns:a16="http://schemas.microsoft.com/office/drawing/2014/main" id="{5A924C8C-4A13-4EF9-A73C-12E45D979A07}"/>
              </a:ext>
            </a:extLst>
          </p:cNvPr>
          <p:cNvSpPr/>
          <p:nvPr/>
        </p:nvSpPr>
        <p:spPr>
          <a:xfrm>
            <a:off x="437712" y="1682814"/>
            <a:ext cx="3898776" cy="1481009"/>
          </a:xfrm>
          <a:prstGeom prst="cloudCallou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</a:rPr>
              <a:t>Портфоліо учня </a:t>
            </a:r>
            <a:r>
              <a:rPr lang="uk-UA" sz="2000" b="1" dirty="0"/>
              <a:t> </a:t>
            </a:r>
          </a:p>
        </p:txBody>
      </p:sp>
      <p:sp>
        <p:nvSpPr>
          <p:cNvPr id="7" name="Бульбашка думок: хмарка 6">
            <a:extLst>
              <a:ext uri="{FF2B5EF4-FFF2-40B4-BE49-F238E27FC236}">
                <a16:creationId xmlns:a16="http://schemas.microsoft.com/office/drawing/2014/main" id="{BB09BB37-F302-4C36-BD67-03BBDA62F1D8}"/>
              </a:ext>
            </a:extLst>
          </p:cNvPr>
          <p:cNvSpPr/>
          <p:nvPr/>
        </p:nvSpPr>
        <p:spPr>
          <a:xfrm>
            <a:off x="5159496" y="4797152"/>
            <a:ext cx="3560440" cy="1430764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Фронтальна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1968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74CEF-C39D-4223-AE54-6F2F92D0F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Оцінювання результатів дистанційного навчання учнів у закладах загальної середньої освіти урегульовано такими документами:</a:t>
            </a:r>
            <a:endParaRPr lang="uk-UA" sz="32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47170E7-9DAE-45A0-A31F-FCD19B723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640" y="2132856"/>
            <a:ext cx="7283152" cy="370527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uk-UA" sz="2800" i="0" dirty="0">
                <a:effectLst/>
              </a:rPr>
              <a:t>листом МОН від № 1/9-609 від 02 листопада 2020 року «Щодо організації дистанційного навчання»;</a:t>
            </a:r>
            <a:endParaRPr lang="uk-UA" sz="28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800" i="0" dirty="0">
                <a:effectLst/>
              </a:rPr>
              <a:t>листом МОН від 16.04.2020 № 1/9-213 «Щодо проведення підсумкового оцінювання та з організованого з завершення 2019-2020 навчального року».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31084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306A6C-647F-4C2C-9DE3-266B9E659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7992888" cy="1426170"/>
          </a:xfrm>
        </p:spPr>
        <p:txBody>
          <a:bodyPr>
            <a:noAutofit/>
          </a:bodyPr>
          <a:lstStyle/>
          <a:p>
            <a:r>
              <a:rPr lang="uk-UA" sz="3200" b="1" i="0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Оцінювання</a:t>
            </a:r>
            <a:r>
              <a:rPr lang="uk-UA" sz="3200" b="0" i="0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rPr>
              <a:t> результатів дистанційного навчання учнів передбачає, що:</a:t>
            </a:r>
            <a:endParaRPr lang="uk-UA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157AEDC-1DD8-4751-B941-A6A8E2E50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</a:rPr>
              <a:t>учні, які здобувають освіту за дистанційною формою, обов'язково проходять формувальне, поточне, підсумкове (тематичне, семестрове, річне) оцінювання;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</a:rPr>
              <a:t>види та періодичність оцінювання при використанні технологій дистанційного навчання в різних формах здобуття освіти визначаються відповідно до форми здобуття освіти (наприклад, лише річне оцінювання для екстернів);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</a:rPr>
              <a:t>результати оцінювання фіксуються у класних журналах і </a:t>
            </a:r>
            <a:r>
              <a:rPr lang="uk-UA" b="0" i="0" dirty="0" err="1">
                <a:solidFill>
                  <a:srgbClr val="000000"/>
                </a:solidFill>
                <a:effectLst/>
              </a:rPr>
              <a:t>свідоцтвах</a:t>
            </a:r>
            <a:r>
              <a:rPr lang="uk-UA" b="0" i="0" dirty="0">
                <a:solidFill>
                  <a:srgbClr val="000000"/>
                </a:solidFill>
                <a:effectLst/>
              </a:rPr>
              <a:t> досягнень;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</a:rPr>
              <a:t>оцінювання може здійснюватися з за з системою оцінювання, визначеною законодавством, або за власною шкалою закладу освіти (за наявності правил переведення такої шкали до системи оцінювання, визначеної законодавством);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000000"/>
                </a:solidFill>
                <a:effectLst/>
              </a:rPr>
              <a:t>оцінювання може відбуватися очно або дистанційно (з дотриманням академічної доброчесності).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21129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89A21-A6D5-479C-9B45-CA64E40C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Оцінювання результатів навчальної діяльності  здійснюється: 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2E14344-F467-4C99-BE92-2EFB8E044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5800" y="1215231"/>
            <a:ext cx="4040188" cy="112993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sz="2600" dirty="0" err="1"/>
              <a:t>Синхромний</a:t>
            </a:r>
            <a:r>
              <a:rPr lang="uk-UA" sz="2600" dirty="0"/>
              <a:t> режим </a:t>
            </a:r>
            <a:r>
              <a:rPr lang="uk-UA" sz="2300" b="0" dirty="0"/>
              <a:t>(</a:t>
            </a:r>
            <a:r>
              <a:rPr lang="uk-UA" sz="2300" b="0" i="0" dirty="0">
                <a:solidFill>
                  <a:srgbClr val="000000"/>
                </a:solidFill>
                <a:effectLst/>
              </a:rPr>
              <a:t>дозволяє забезпечити більш об'єктивне оцінювання, проте вимагає відповідного технічного забезпечення у вчителя та всіх учнів)</a:t>
            </a:r>
            <a:endParaRPr lang="uk-UA" sz="2300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FD98521-B8CA-4DB6-A4F7-A861E409B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1520" y="2795588"/>
            <a:ext cx="4245868" cy="378777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uk-UA" sz="1600" b="0" i="0" dirty="0">
                <a:solidFill>
                  <a:srgbClr val="000000"/>
                </a:solidFill>
                <a:effectLst/>
              </a:rPr>
              <a:t>виконувати тести на платформах </a:t>
            </a:r>
            <a:r>
              <a:rPr lang="en-US" sz="1600" b="0" i="0" dirty="0" err="1">
                <a:solidFill>
                  <a:srgbClr val="000000"/>
                </a:solidFill>
                <a:effectLst/>
              </a:rPr>
              <a:t>Googleclassroom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600" b="0" i="0" dirty="0" err="1">
                <a:solidFill>
                  <a:srgbClr val="000000"/>
                </a:solidFill>
                <a:effectLst/>
              </a:rPr>
              <a:t>Naurok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, Moodle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 та інші;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600" b="0" i="0" dirty="0">
                <a:solidFill>
                  <a:srgbClr val="000000"/>
                </a:solidFill>
                <a:effectLst/>
              </a:rPr>
              <a:t>виконувати письмові роботи, у тому числі диктанти, із використанням </a:t>
            </a:r>
            <a:r>
              <a:rPr lang="uk-UA" sz="1600" b="0" i="0" dirty="0" err="1">
                <a:solidFill>
                  <a:srgbClr val="000000"/>
                </a:solidFill>
                <a:effectLst/>
              </a:rPr>
              <a:t>відеоінструментів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Skype, Zoom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тощо;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600" b="0" i="0" dirty="0">
                <a:solidFill>
                  <a:srgbClr val="000000"/>
                </a:solidFill>
                <a:effectLst/>
              </a:rPr>
              <a:t>усні форми контролю (усний переказ, презентація та захист </a:t>
            </a:r>
            <a:r>
              <a:rPr lang="uk-UA" sz="1600" b="0" i="0" dirty="0" err="1">
                <a:solidFill>
                  <a:srgbClr val="000000"/>
                </a:solidFill>
                <a:effectLst/>
              </a:rPr>
              <a:t>проєктів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 тощо) із використанням </a:t>
            </a:r>
            <a:r>
              <a:rPr lang="uk-UA" sz="1600" b="0" i="0" dirty="0" err="1">
                <a:solidFill>
                  <a:srgbClr val="000000"/>
                </a:solidFill>
                <a:effectLst/>
              </a:rPr>
              <a:t>відеоінструментів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Skype, Zoom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індивідуально або в групах;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600" b="0" i="0" dirty="0">
                <a:solidFill>
                  <a:srgbClr val="000000"/>
                </a:solidFill>
                <a:effectLst/>
              </a:rPr>
              <a:t>брати участь в онлайн-семінарах та онлайн-форумах із використанням </a:t>
            </a:r>
            <a:r>
              <a:rPr lang="uk-UA" sz="1600" b="0" i="0" dirty="0" err="1">
                <a:solidFill>
                  <a:srgbClr val="000000"/>
                </a:solidFill>
                <a:effectLst/>
              </a:rPr>
              <a:t>відеоінструментів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Skype, Zoom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або в чатах на платформах дистанційного навчання (наприклад, 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Moodle)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у закритих групах 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Facebook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та ін.;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600" b="0" i="0" dirty="0" err="1">
                <a:solidFill>
                  <a:srgbClr val="000000"/>
                </a:solidFill>
                <a:effectLst/>
              </a:rPr>
              <a:t>виконувати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інші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завдання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які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пропонує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вчитель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just">
              <a:buNone/>
            </a:pPr>
            <a:endParaRPr lang="uk-UA" sz="1600" b="0" i="0" dirty="0">
              <a:solidFill>
                <a:srgbClr val="000000"/>
              </a:solidFill>
              <a:effectLst/>
            </a:endParaRPr>
          </a:p>
          <a:p>
            <a:pPr>
              <a:buFont typeface="Wingdings" panose="05000000000000000000" pitchFamily="2" charset="2"/>
              <a:buChar char="ü"/>
            </a:pPr>
            <a:endParaRPr lang="uk-UA" sz="1800" b="0" i="0" dirty="0">
              <a:solidFill>
                <a:srgbClr val="000000"/>
              </a:solidFill>
              <a:effectLst/>
            </a:endParaRPr>
          </a:p>
          <a:p>
            <a:pPr>
              <a:buFont typeface="Wingdings" panose="05000000000000000000" pitchFamily="2" charset="2"/>
              <a:buChar char="ü"/>
            </a:pPr>
            <a:endParaRPr lang="uk-UA" sz="1900" dirty="0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4D8FFEB-2246-41DA-A6F5-65CAE63C6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8014" y="1228298"/>
            <a:ext cx="4041775" cy="112993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uk-UA" sz="2600" dirty="0"/>
              <a:t>Асинхронний режим </a:t>
            </a:r>
            <a:r>
              <a:rPr lang="uk-UA" sz="2300" b="0" dirty="0"/>
              <a:t>(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більш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гнучкий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у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застосуванні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оскільки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учні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можуть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виконувати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завдання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у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зручний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час,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проте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менш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300" b="0" i="0" dirty="0" err="1">
                <a:solidFill>
                  <a:srgbClr val="000000"/>
                </a:solidFill>
                <a:effectLst/>
              </a:rPr>
              <a:t>об'єктивним</a:t>
            </a:r>
            <a:r>
              <a:rPr lang="ru-RU" sz="2300" b="0" i="0" dirty="0">
                <a:solidFill>
                  <a:srgbClr val="000000"/>
                </a:solidFill>
                <a:effectLst/>
              </a:rPr>
              <a:t>). </a:t>
            </a:r>
            <a:endParaRPr lang="uk-UA" sz="2300" dirty="0"/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0221767-2358-471D-8CB3-B77D08E2E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358232"/>
            <a:ext cx="4041775" cy="422513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uk-UA" sz="1600" b="0" i="0" dirty="0">
                <a:solidFill>
                  <a:srgbClr val="000000"/>
                </a:solidFill>
                <a:effectLst/>
              </a:rPr>
              <a:t>виконувати завдання на одній з платформ (</a:t>
            </a:r>
            <a:r>
              <a:rPr lang="en-US" sz="1600" b="0" i="0" dirty="0" err="1">
                <a:solidFill>
                  <a:srgbClr val="000000"/>
                </a:solidFill>
                <a:effectLst/>
              </a:rPr>
              <a:t>Googleclassroom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600" b="0" i="0" dirty="0" err="1">
                <a:solidFill>
                  <a:srgbClr val="000000"/>
                </a:solidFill>
                <a:effectLst/>
              </a:rPr>
              <a:t>Naurok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, Moodle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та ін. за вибором вчителя);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600" b="0" i="0" dirty="0">
                <a:solidFill>
                  <a:srgbClr val="000000"/>
                </a:solidFill>
                <a:effectLst/>
              </a:rPr>
              <a:t>виконувати письмові роботи у текстових редакторах (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Word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та ін.) або у зошитах та надсилати вчителю файли з виконаними завданнями електронною поштою, в один із месенджерів (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Viber, WhatsApp, Facebook </a:t>
            </a:r>
            <a:r>
              <a:rPr lang="uk-UA" sz="1600" b="0" i="0" dirty="0">
                <a:solidFill>
                  <a:srgbClr val="000000"/>
                </a:solidFill>
                <a:effectLst/>
              </a:rPr>
              <a:t>тощо) або іншими засобами поштового зв'язку (за відсутністю технічних засобів навчання або доступу до мережі Інтернет);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600" b="0" i="0" dirty="0" err="1">
                <a:solidFill>
                  <a:srgbClr val="000000"/>
                </a:solidFill>
                <a:effectLst/>
              </a:rPr>
              <a:t>писати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диктанти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використанням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аудіо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або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відеозаписів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створених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надісланих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вчителем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600" b="0" i="0" dirty="0" err="1">
                <a:solidFill>
                  <a:srgbClr val="000000"/>
                </a:solidFill>
                <a:effectLst/>
              </a:rPr>
              <a:t>знімати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на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відео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або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записувати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аудіо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усних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відповідей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надсилати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файли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вчителю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засобами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електронного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зв'язку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600" b="0" i="0" dirty="0" err="1">
                <a:solidFill>
                  <a:srgbClr val="000000"/>
                </a:solidFill>
                <a:effectLst/>
              </a:rPr>
              <a:t>виконувати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інші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завдання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запропоновані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учителем.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2622652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495426-A845-47C7-9CA6-7BF3D1530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282154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Види контролю під час дистанційного навчання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617E274-C109-491F-A4C3-B2A856B70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844824"/>
            <a:ext cx="7931224" cy="4281339"/>
          </a:xfrm>
        </p:spPr>
        <p:txBody>
          <a:bodyPr/>
          <a:lstStyle/>
          <a:p>
            <a:pPr mar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800" dirty="0"/>
              <a:t>Формувальне оцінювання;</a:t>
            </a:r>
          </a:p>
          <a:p>
            <a:pPr mar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800" dirty="0"/>
              <a:t>Поточне оцінювання; </a:t>
            </a:r>
          </a:p>
          <a:p>
            <a:pPr mar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800" dirty="0"/>
              <a:t>Підсумкове оцінювання (тематичне, семестрове, річне).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9060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0D55C-D8C1-4B45-A6E1-C1A583C7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80" y="548680"/>
            <a:ext cx="8075240" cy="1080120"/>
          </a:xfrm>
        </p:spPr>
        <p:txBody>
          <a:bodyPr>
            <a:normAutofit fontScale="90000"/>
          </a:bodyPr>
          <a:lstStyle/>
          <a:p>
            <a:br>
              <a:rPr lang="uk-UA" sz="2700" b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 оцінюванні рівня навчальних досягнень з біології враховується</a:t>
            </a:r>
            <a:br>
              <a:rPr lang="uk-UA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36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CFBD89F-2C52-4A07-8287-080F6FED3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811957"/>
            <a:ext cx="7488832" cy="47133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000" dirty="0"/>
              <a:t>Рівень оволодіння біологічними ідеями, що становлять важливу складову загальнолюдської культури: </a:t>
            </a:r>
            <a:r>
              <a:rPr lang="uk-U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рівні організації живої природи, зв'язок будови і функцій організмів, історичний розвиток органічного світу, різноманітність організмів, цілісність і саморегуляція живих систем, зв'язок людини і природи.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Рівень умінь використовувати теоретичні знання у практичній діяльності, під час розв'язування задач чи вправ різного типу, уміння робити висновки та узагальнення на основі практичної діяльності.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Рівень оволодіння практичними уміннями та навичками спостереження та дослідження природи, виконання лабораторних та практичних робіт.</a:t>
            </a:r>
            <a:endParaRPr lang="uk-U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128253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32642-A349-491B-93F6-82B11DA0C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3200" b="1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68B14E6D-5049-48B8-8E6C-B41E993EA2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016798"/>
              </p:ext>
            </p:extLst>
          </p:nvPr>
        </p:nvGraphicFramePr>
        <p:xfrm>
          <a:off x="457200" y="1600200"/>
          <a:ext cx="8435280" cy="40328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0564">
                  <a:extLst>
                    <a:ext uri="{9D8B030D-6E8A-4147-A177-3AD203B41FA5}">
                      <a16:colId xmlns:a16="http://schemas.microsoft.com/office/drawing/2014/main" val="2363695030"/>
                    </a:ext>
                  </a:extLst>
                </a:gridCol>
                <a:gridCol w="970060">
                  <a:extLst>
                    <a:ext uri="{9D8B030D-6E8A-4147-A177-3AD203B41FA5}">
                      <a16:colId xmlns:a16="http://schemas.microsoft.com/office/drawing/2014/main" val="25709268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14137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806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Початковий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indent="317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 допомогою вчителя або з використанням  підручника (робочого зошита) розпізнає і називає окремі біологічні об'єкти; знає правила техніки безпеки при виконанні лабораторних та практичних робіт</a:t>
                      </a:r>
                      <a:endParaRPr lang="uk-UA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42052874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намагається відтворити окремі факти, з допомогою вчителя або з використанням підручника (робочого зошита), наводить елементарні приклади біологічних об'єктів і їх окремі ознаки; за інструкцією і з допомогою вчителя фрагментарно виконує лабораторні та практичні роботи без оформлення</a:t>
                      </a:r>
                      <a:endParaRPr lang="uk-UA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9397649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відтворює окремі факти, з допомогою вчителя або з використанням підручника фрагментарно характеризує окремі ознаки біологічних об'єктів; відповідає на запитання, що потребують однослівної відповіді; за інструкцією і з допомогою вчителя  фрагментарно виконує лабораторні та практичні роботи без належного оформлення</a:t>
                      </a:r>
                      <a:endParaRPr lang="uk-UA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745203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269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21BF9-4B82-4A83-B89E-787D650C2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994122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240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AD4B5770-3986-43AB-9B10-D815C9A3EC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7449476"/>
              </p:ext>
            </p:extLst>
          </p:nvPr>
        </p:nvGraphicFramePr>
        <p:xfrm>
          <a:off x="323528" y="1268760"/>
          <a:ext cx="8496944" cy="53088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688">
                  <a:extLst>
                    <a:ext uri="{9D8B030D-6E8A-4147-A177-3AD203B41FA5}">
                      <a16:colId xmlns:a16="http://schemas.microsoft.com/office/drawing/2014/main" val="2502530638"/>
                    </a:ext>
                  </a:extLst>
                </a:gridCol>
                <a:gridCol w="1213492">
                  <a:extLst>
                    <a:ext uri="{9D8B030D-6E8A-4147-A177-3AD203B41FA5}">
                      <a16:colId xmlns:a16="http://schemas.microsoft.com/office/drawing/2014/main" val="2808102778"/>
                    </a:ext>
                  </a:extLst>
                </a:gridCol>
                <a:gridCol w="5809764">
                  <a:extLst>
                    <a:ext uri="{9D8B030D-6E8A-4147-A177-3AD203B41FA5}">
                      <a16:colId xmlns:a16="http://schemas.microsoft.com/office/drawing/2014/main" val="2515445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0654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Середній</a:t>
                      </a:r>
                      <a:endParaRPr lang="uk-UA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 допомогою вчителя або з використанням підручника відтворює незначну частину навчального матеріалу, дає визначення окремих біологічних понять, дає неповну характеристику загальних ознак біологічних об'єктів; у відповідях може допускати помилки; за інструкцією і з допомогою вчителя  виконує лабораторні та практичні роботи з неповним їх оформленням</a:t>
                      </a:r>
                      <a:endParaRPr lang="uk-UA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37819043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відтворює основний зміст навчального матеріалу, відповідаючи на запитання вчителя; характеризує загальні ознаки біологічних об'єктів; дає визначення окремих біологічних понять; наводить приклади, що ґрунтуються на матеріалі підручника; у відповідях може допускати помилки; за інструкцією і з допомогою вчителя виконує лабораторні та практичні роботи, частково оформляє їх</a:t>
                      </a:r>
                      <a:endParaRPr lang="uk-UA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37983485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самостійно, але неповно відтворює навчальний матеріал, частково дотримується логіки його викладу; відповідає на окремі запитання; у цілому правильно вживає біологічні терміни; характеризує будову та функції окремих біологічних об'єктів за планом; у відповідях допускає помилки; розв'язує прості типові біологічні вправи і задачі з допомогою вчителя; за інструкцією і з допомогою вчителя виконує лабораторні та практичні роботи, оформляє їх без висновків</a:t>
                      </a:r>
                      <a:endParaRPr lang="uk-UA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4043482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144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B5140-0B58-49DA-855E-54ABF7CF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23" y="274638"/>
            <a:ext cx="8399277" cy="1143000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280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9478864D-325F-4762-BBB0-4A901BBBC6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52566"/>
              </p:ext>
            </p:extLst>
          </p:nvPr>
        </p:nvGraphicFramePr>
        <p:xfrm>
          <a:off x="287523" y="1455877"/>
          <a:ext cx="8568953" cy="52050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258867755"/>
                    </a:ext>
                  </a:extLst>
                </a:gridCol>
                <a:gridCol w="1050800">
                  <a:extLst>
                    <a:ext uri="{9D8B030D-6E8A-4147-A177-3AD203B41FA5}">
                      <a16:colId xmlns:a16="http://schemas.microsoft.com/office/drawing/2014/main" val="2985890464"/>
                    </a:ext>
                  </a:extLst>
                </a:gridCol>
                <a:gridCol w="5933977">
                  <a:extLst>
                    <a:ext uri="{9D8B030D-6E8A-4147-A177-3AD203B41FA5}">
                      <a16:colId xmlns:a16="http://schemas.microsoft.com/office/drawing/2014/main" val="2036545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9231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uk-UA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Достатній</a:t>
                      </a:r>
                      <a:endParaRPr lang="uk-UA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5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2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самостійно відтворює більшу частину навчального матеріалу, застосовуючи необхідну термінологію; розкриває суть біологічних понять; характеризує основні положення біологічної науки, допускаючи у відповідях неточності; розв'язує прості типові біологічні вправи і задачі звертаючись за консультацією до вчителя; за інструкцією виконує лабораторні та практичні роботи, звертаючись за консультацією до вчителя, оформляє їх, робить висновки з допомогою вчителя</a:t>
                      </a:r>
                      <a:endParaRPr lang="uk-UA" sz="12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23585357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5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2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самостійно відтворює навчальний матеріал; відповідає на поставлені запитання, допускаючи у відповідях неточності; порівнює біологічні об'єкти, явища і процеси живої природи, встановлює відмінності між ними; виправляє допущені помилки; розв'язує типові біологічні вправи і задачі користуючись алгоритмом; за інструкцією виконує лабораторні та практичні роботи, звертаючись за консультацією до вчителя, оформляє їх, робить неповні висновки</a:t>
                      </a:r>
                      <a:endParaRPr lang="uk-UA" sz="12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5684156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5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2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вільно відтворює навчальний матеріал та відповідає на поставлені запитання; з допомогою вчителя встановлює причинно-наслідкові зв'язки; дає порівняльну характеристику біологічним об'єктам явищам і процесам живої природи; розв'язує стандартні пізнавальні завдання; виправляє власні помилки; самостійно розв'язує типові біологічні вправи і задачі; за інструкцією виконує лабораторні та практичні роботи, оформляє їх, робить  нечітко сформульовані висновки</a:t>
                      </a:r>
                      <a:endParaRPr lang="uk-UA" sz="12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3076258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38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48C9D-0528-4ABF-B89F-AF7692614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280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1979F88A-A452-45F5-BAA6-ADB102EC33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760113"/>
              </p:ext>
            </p:extLst>
          </p:nvPr>
        </p:nvGraphicFramePr>
        <p:xfrm>
          <a:off x="323528" y="1600200"/>
          <a:ext cx="8568953" cy="4893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0362">
                  <a:extLst>
                    <a:ext uri="{9D8B030D-6E8A-4147-A177-3AD203B41FA5}">
                      <a16:colId xmlns:a16="http://schemas.microsoft.com/office/drawing/2014/main" val="2452228291"/>
                    </a:ext>
                  </a:extLst>
                </a:gridCol>
                <a:gridCol w="1199637">
                  <a:extLst>
                    <a:ext uri="{9D8B030D-6E8A-4147-A177-3AD203B41FA5}">
                      <a16:colId xmlns:a16="http://schemas.microsoft.com/office/drawing/2014/main" val="693146207"/>
                    </a:ext>
                  </a:extLst>
                </a:gridCol>
                <a:gridCol w="6008954">
                  <a:extLst>
                    <a:ext uri="{9D8B030D-6E8A-4147-A177-3AD203B41FA5}">
                      <a16:colId xmlns:a16="http://schemas.microsoft.com/office/drawing/2014/main" val="3563025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026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Високий</a:t>
                      </a:r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системно відтворює навчальний матеріал у межах програми; дає повні, змістовні відповіді на поставлені запитання; розкриває суть біологічних явищ, процесів; аналізує, систематизує, узагальнює, встановлює причинно-наслідкові зв'язки; використовує знання у нестандартних ситуаціях; самостійно розв'язує біологічні вправи і задачі у межах програми; за інструкцією виконує лабораторні та практичні роботи, оформляє їх, робить чітко сформульовані висновки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42210090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</a:t>
                      </a:r>
                      <a:r>
                        <a:rPr lang="uk-UA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логічно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та усвідомлено відтворює навчальний матеріал у межах програми; обґрунтовано відповідає на запитання; самостійно аналізує і розкриває закономірності живої природи; наводить приклади, що ґрунтуються на власних спостереженнях; оцінює біологічні явища, закони; виявляє і обґрунтовує причинно-наслідкові зв'язки; аргументовано використовує знання у нестандартних ситуаціях; самостійно розв'язує біологічні вправи і задачі; за інструкцією ретельно виконує лабораторні та практичні роботи, оформляє їх, робить </a:t>
                      </a:r>
                      <a:r>
                        <a:rPr lang="uk-UA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логічно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побудовані висновки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6125971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виявляє міцні й глибокі знання з біології; вільно відповідає на ускладнені запитання, з використанням міжпредметних </a:t>
                      </a:r>
                      <a:r>
                        <a:rPr lang="uk-UA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зв'язків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самостійно характеризує біологічні явища і процеси, виявляє особисту позицію щодо них; уміє виокремити проблему і визначити шляхи її розв'язання; користується джерелами інформації, рекомендованими вчителем; вільно розв'язує біологічні вправи і задачі різного рівня складності відповідно до навчальної програми; ретельно виконує лабораторні та практичні роботи, оформляє їх, робить самостійні обґрунтовані висновки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241065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121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AE0B9-980C-40E8-87FE-C2576CBA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При оцінюванні лабораторних і практичних робіт враховується: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11F79EB-0E11-4AA5-A6B0-A8DCB03CC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680" y="1600200"/>
            <a:ext cx="7200800" cy="4525963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обсяг виконання завдань роботи;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наявність помилок і їх кількість;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оформлення роботи (порядок оформлення, виконання рисунків біологічних об'єктів, охайність тощо);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наявність змісту  і висновків (відповідність меті та змісту завдань роботи, повнота, логічність, послідовність);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рівень самостійності виконання завдань і формулювання висновків (написання звіту).</a:t>
            </a:r>
          </a:p>
          <a:p>
            <a:pPr>
              <a:buFont typeface="Wingdings" panose="05000000000000000000" pitchFamily="2" charset="2"/>
              <a:buChar char="ü"/>
            </a:pPr>
            <a:endParaRPr lang="uk-UA" dirty="0"/>
          </a:p>
          <a:p>
            <a:pPr>
              <a:buFont typeface="Wingdings" panose="05000000000000000000" pitchFamily="2" charset="2"/>
              <a:buChar char="ü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9176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53EB8-F214-42FD-9FBD-42958385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при виконанні  лабораторних та практичних робіт здійснюються за такими характеристиками</a:t>
            </a:r>
            <a:endParaRPr lang="uk-UA" sz="280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EE1AAEA6-6415-4D14-B264-5133310EAA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292070"/>
              </p:ext>
            </p:extLst>
          </p:nvPr>
        </p:nvGraphicFramePr>
        <p:xfrm>
          <a:off x="323528" y="1600200"/>
          <a:ext cx="8496944" cy="37858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1972">
                  <a:extLst>
                    <a:ext uri="{9D8B030D-6E8A-4147-A177-3AD203B41FA5}">
                      <a16:colId xmlns:a16="http://schemas.microsoft.com/office/drawing/2014/main" val="930772927"/>
                    </a:ext>
                  </a:extLst>
                </a:gridCol>
                <a:gridCol w="966514">
                  <a:extLst>
                    <a:ext uri="{9D8B030D-6E8A-4147-A177-3AD203B41FA5}">
                      <a16:colId xmlns:a16="http://schemas.microsoft.com/office/drawing/2014/main" val="781516247"/>
                    </a:ext>
                  </a:extLst>
                </a:gridCol>
                <a:gridCol w="5958458">
                  <a:extLst>
                    <a:ext uri="{9D8B030D-6E8A-4147-A177-3AD203B41FA5}">
                      <a16:colId xmlns:a16="http://schemas.microsoft.com/office/drawing/2014/main" val="213796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69705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Початковий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</a:endParaRPr>
                    </a:p>
                    <a:p>
                      <a:endParaRPr lang="uk-U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за допомогою вчителя або з використанням  підручника (робочого зошита)  розпізнає і називає окремі біологічні об’єкти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0132262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2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400" b="1" spc="3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за допомогою вчителя або з використанням  підручника (робочого зошита) називає окремі ознаки біологічних об'єктів; наводить елементарні приклади біологічних об'єктів   </a:t>
                      </a:r>
                      <a:endParaRPr lang="uk-UA" sz="1400" b="1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7137459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3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відтворює окремі факти; за допомогою вчителя або з використанням підручника (робочого зошита) характеризує окремі ознаки біологічних об'єктів; відповідає на запитання, що потребують однослівної відповіді (наприклад так або ні); допускає суттєві біологічні помилки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628685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968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45D23-F19E-4C54-9487-46708835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при виконанні  лабораторних та практичних робіт здійснюються за такими характеристиками</a:t>
            </a:r>
            <a:endParaRPr lang="uk-UA" sz="240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D0ED3FDC-E713-4BA6-9CB3-165F3D320F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65297"/>
              </p:ext>
            </p:extLst>
          </p:nvPr>
        </p:nvGraphicFramePr>
        <p:xfrm>
          <a:off x="287524" y="1484784"/>
          <a:ext cx="8568952" cy="51688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0316">
                  <a:extLst>
                    <a:ext uri="{9D8B030D-6E8A-4147-A177-3AD203B41FA5}">
                      <a16:colId xmlns:a16="http://schemas.microsoft.com/office/drawing/2014/main" val="1656072243"/>
                    </a:ext>
                  </a:extLst>
                </a:gridCol>
                <a:gridCol w="1424569">
                  <a:extLst>
                    <a:ext uri="{9D8B030D-6E8A-4147-A177-3AD203B41FA5}">
                      <a16:colId xmlns:a16="http://schemas.microsoft.com/office/drawing/2014/main" val="115007690"/>
                    </a:ext>
                  </a:extLst>
                </a:gridCol>
                <a:gridCol w="5634067">
                  <a:extLst>
                    <a:ext uri="{9D8B030D-6E8A-4147-A177-3AD203B41FA5}">
                      <a16:colId xmlns:a16="http://schemas.microsoft.com/office/drawing/2014/main" val="943502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1330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Середній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5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4</a:t>
                      </a:r>
                      <a:endParaRPr lang="uk-UA" sz="135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spc="-25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за допомогою вчителя відтворює незначну частину </a:t>
                      </a:r>
                      <a:r>
                        <a:rPr lang="uk-UA" sz="1350" spc="-2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навчального</a:t>
                      </a:r>
                      <a:r>
                        <a:rPr lang="uk-UA" sz="1350" spc="-25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 матеріалу; дає визначення окремих біологічних понять, неповну характеристику  загальних  ознак біологічних об’єктів, допускаючи несуттєві біологічні помилки </a:t>
                      </a:r>
                      <a:endParaRPr lang="uk-UA" sz="135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422959501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5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5</a:t>
                      </a:r>
                      <a:endParaRPr lang="uk-UA" sz="135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відповідаючи на запитання вчителя відтворює основний зміст навчального матеріалу; характеризує загальні  ознаки біологічних об’єктів, дає визначення окремих біологічних понять, описує біологічні </a:t>
                      </a:r>
                      <a:endParaRPr lang="uk-UA" sz="135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об</a:t>
                      </a:r>
                      <a:r>
                        <a:rPr lang="uk-UA" sz="1350" b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’</a:t>
                      </a:r>
                      <a:r>
                        <a:rPr lang="uk-UA" sz="135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єкти за планом, допускаючи несуттєві біологічні помилки; проводить та описує спостереження; за допомогою вчителя виконує прості біологічні дослідження та описує їх результати; за допомогою вчителя розв’язує прості типові біологічні вправи і задачі</a:t>
                      </a:r>
                      <a:endParaRPr lang="uk-UA" sz="135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96084931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5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6</a:t>
                      </a:r>
                      <a:endParaRPr lang="uk-UA" sz="135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spc="-15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Учень/учениця самостійно, але неповно відтворює навчальний матеріал, відповідає на окремі запитання; частково пояснює відповідь прикладами, що наведені у підручнику; у цілому правильно вживає біологічні терміни; характеризує будову та функції окремих біологічних об’єктів за планом з незначними </a:t>
                      </a:r>
                      <a:r>
                        <a:rPr lang="uk-UA" sz="1350" spc="-15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неточностями</a:t>
                      </a:r>
                      <a:r>
                        <a:rPr lang="uk-UA" sz="1350" spc="-15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; за зразком розв’язує прості типові біологічні вправи і задачі  </a:t>
                      </a:r>
                      <a:endParaRPr lang="uk-UA" sz="135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84813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104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8E7AF-28CA-4EE1-824E-964229971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7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при виконанні  лабораторних та практичних робіт здійснюються за такими характеристиками</a:t>
            </a:r>
            <a:endParaRPr lang="uk-UA" sz="270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437A844C-A93E-4AFF-B012-1C1BCBE20B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660889"/>
              </p:ext>
            </p:extLst>
          </p:nvPr>
        </p:nvGraphicFramePr>
        <p:xfrm>
          <a:off x="457200" y="1600200"/>
          <a:ext cx="8229600" cy="51423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8496">
                  <a:extLst>
                    <a:ext uri="{9D8B030D-6E8A-4147-A177-3AD203B41FA5}">
                      <a16:colId xmlns:a16="http://schemas.microsoft.com/office/drawing/2014/main" val="307399187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471865783"/>
                    </a:ext>
                  </a:extLst>
                </a:gridCol>
                <a:gridCol w="5698976">
                  <a:extLst>
                    <a:ext uri="{9D8B030D-6E8A-4147-A177-3AD203B41FA5}">
                      <a16:colId xmlns:a16="http://schemas.microsoft.com/office/drawing/2014/main" val="2528483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18096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Достатній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7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b="1" spc="-1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Учень/учениця самостійно відтворює основну частину навчального матеріалу, використовуючи необхідну термінологію; розкриває суть біологічних понять, допускаючи у відповідях неточності; за визначеними ознаками порівнює біологічні об‘єкти та явища;     виконує прості біологічні дослідження та описує їх результати;  з допомогою вчителя формулює  висновки </a:t>
                      </a:r>
                      <a:endParaRPr lang="uk-UA" sz="1200" b="1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6733854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8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b="1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Учень/учениця самостійно відтворює навчальний матеріал; відповідає на поставлені запитання, допускаючи у відповідях неточності; порівнює біологічні об’єкти, явища і процеси живої природи, встановлює відмінності між ними; пояснює причинно­наслідкові зв’язки; застосовує отримані знання у стандартних ситуаціях; розв’язує типові біологічні вправи і задачі користуючись  алгоритмом </a:t>
                      </a:r>
                      <a:endParaRPr lang="uk-UA" sz="1200" b="1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4192448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9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Учень/учениця вільно відтворює навчальний матеріал та  відповідає на поставлені запитання;   аналізує інформацію, за допомогою вчителя встановлює </a:t>
                      </a:r>
                      <a:r>
                        <a:rPr lang="uk-UA" sz="1200" b="1" noProof="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причинно­наслідкові</a:t>
                      </a:r>
                      <a:r>
                        <a:rPr lang="uk-UA" sz="12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 зв’язки; самостійно розв’язує  типові біологічні вправи і задачі; використовує знання у стандартних ситуаціях; виправляє помилки; уміє працювати зі схемами, графіками, малюнками, таблицями, </a:t>
                      </a:r>
                      <a:r>
                        <a:rPr lang="uk-UA" sz="1200" b="1" noProof="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атласами­визначниками</a:t>
                      </a:r>
                      <a:r>
                        <a:rPr lang="uk-UA" sz="12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, натуральними біологічними об</a:t>
                      </a:r>
                      <a:r>
                        <a:rPr lang="uk-UA" sz="12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’</a:t>
                      </a:r>
                      <a:r>
                        <a:rPr lang="uk-UA" sz="12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єктами та їх моделями; виконує прості біологічні дослідження та пояснює їх результати; виявляє </a:t>
                      </a:r>
                      <a:r>
                        <a:rPr lang="uk-UA" sz="1200" b="1" noProof="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емоційно­ціннісне</a:t>
                      </a:r>
                      <a:r>
                        <a:rPr lang="uk-UA" sz="12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 ставлення до живої природи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455688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18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6153C-07EC-4512-99E7-6FD45F0AC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при виконанні  лабораторних та практичних робіт здійснюються за такими характеристиками</a:t>
            </a:r>
            <a:endParaRPr lang="uk-UA" sz="24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781EE03E-979D-4E0F-B8BB-39853134D3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822382"/>
              </p:ext>
            </p:extLst>
          </p:nvPr>
        </p:nvGraphicFramePr>
        <p:xfrm>
          <a:off x="323528" y="1441086"/>
          <a:ext cx="8496944" cy="50173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0019">
                  <a:extLst>
                    <a:ext uri="{9D8B030D-6E8A-4147-A177-3AD203B41FA5}">
                      <a16:colId xmlns:a16="http://schemas.microsoft.com/office/drawing/2014/main" val="3127110542"/>
                    </a:ext>
                  </a:extLst>
                </a:gridCol>
                <a:gridCol w="1445855">
                  <a:extLst>
                    <a:ext uri="{9D8B030D-6E8A-4147-A177-3AD203B41FA5}">
                      <a16:colId xmlns:a16="http://schemas.microsoft.com/office/drawing/2014/main" val="2760129498"/>
                    </a:ext>
                  </a:extLst>
                </a:gridCol>
                <a:gridCol w="5661070">
                  <a:extLst>
                    <a:ext uri="{9D8B030D-6E8A-4147-A177-3AD203B41FA5}">
                      <a16:colId xmlns:a16="http://schemas.microsoft.com/office/drawing/2014/main" val="2441801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Рівні навчальних досягнень учнів</a:t>
                      </a:r>
                      <a:endParaRPr lang="uk-UA" sz="1400" b="0" strike="noStrike" noProof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Бали</a:t>
                      </a:r>
                      <a:endParaRPr lang="uk-UA" sz="1400" b="1" strike="noStrike" noProof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оцінювання навчальних досягнень учнів</a:t>
                      </a:r>
                      <a:endParaRPr lang="uk-UA" sz="1400" b="0" strike="noStrike" noProof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6517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uk-UA" sz="1400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Високий</a:t>
                      </a:r>
                      <a:endParaRPr lang="uk-UA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1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10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100" b="1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Учень/учениця логічно та усвідомлено відтворює навчальний матеріал у </a:t>
                      </a:r>
                      <a:endParaRPr lang="uk-UA" sz="1100" b="1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100" b="1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межах програми;  розкриває суть біологічних явищ, процесів, пояснює відповіді прикладами; дає порівняльну характеристику біологічним об’єктам і явищам з визначенням подібності й відмінності;  аналізує, систематизує, узагальнює, встановлює причинно­наслідкові зв’язки;  використовує знання у нестандартних ситуаціях; виявляє ставлення й готовність реагувати відповідно до засвоєних ціннісних орієнтацій</a:t>
                      </a:r>
                      <a:endParaRPr lang="uk-UA" sz="1100" b="1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279316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1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11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100" b="1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Учень/учениця виявляє міцні й глибокі знання з біології у межах програми; самостійно аналізує і розкриває закономірності живої природи, пояснює прикладами, що ґрунтуються на власних спостереженнях; дає порівняльну характеристику біологічним явищам з поясненням причин подібностей й відмінностей; встановлює і обґрунтовує причинно­наслідкові зв’язки; визначає можливості практичного застосування результатів дослідження; виявляє переконання і активно проявляє  ціннісні орієнтації, здійснюючи вибір завдань і рішень</a:t>
                      </a:r>
                      <a:endParaRPr lang="uk-UA" sz="1100" b="1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64276086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1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12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1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Учень/учениця виявляє системні знання з біології, усвідомлено використовує їх у стандартних та нестандартних ситуаціях; самостійно аналізує біологічні явища і процеси, виявляє особисту позицію щодо них;  використовує знання з інших предметів для виконання ускладнених завдань; знаходить та використовує додаткові джерела інформації для виконання навчального завдання; уміє виокремити проблему і визначити шляхи її розв’язання, приймати рішення, аргументувати власне ставлення до різних поглядів на об’єкт вивчення, бере участь у дискусіях, вирішенні проблемних питань  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765736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0387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828AC-D7BA-4511-948F-6EBEBFFB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 оцінюванні рівня навчальних досягнень з географії враховують:</a:t>
            </a:r>
            <a:endParaRPr lang="uk-UA" sz="28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A9B8913-DA6C-4822-BBBB-D23587A2E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600200"/>
            <a:ext cx="7632848" cy="4525963"/>
          </a:xfrm>
        </p:spPr>
        <p:txBody>
          <a:bodyPr/>
          <a:lstStyle/>
          <a:p>
            <a:pPr mar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правильність і науковість викладення матеріалу, повноту розкриття понять і закономірностей, точність вживання географічної та картографічної термінології;</a:t>
            </a:r>
          </a:p>
          <a:p>
            <a:pPr mar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 ступінь самостійності відповіді;</a:t>
            </a:r>
          </a:p>
          <a:p>
            <a:pPr mar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 логічність, доказовість у викладенні матеріалу;</a:t>
            </a:r>
          </a:p>
          <a:p>
            <a:pPr mar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 ступінь сформованості інтелектуальних, загальноосвітніх, специфічних умінь  (робота з картографічними, статистичними та іншими додатковими матеріалами).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5964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D17C2-211E-4CDC-8401-5090A249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28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255DF1B0-8D1C-4F97-978D-56357A0B8A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108110"/>
              </p:ext>
            </p:extLst>
          </p:nvPr>
        </p:nvGraphicFramePr>
        <p:xfrm>
          <a:off x="323528" y="1600200"/>
          <a:ext cx="8496944" cy="3762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278">
                  <a:extLst>
                    <a:ext uri="{9D8B030D-6E8A-4147-A177-3AD203B41FA5}">
                      <a16:colId xmlns:a16="http://schemas.microsoft.com/office/drawing/2014/main" val="338577074"/>
                    </a:ext>
                  </a:extLst>
                </a:gridCol>
                <a:gridCol w="1115208">
                  <a:extLst>
                    <a:ext uri="{9D8B030D-6E8A-4147-A177-3AD203B41FA5}">
                      <a16:colId xmlns:a16="http://schemas.microsoft.com/office/drawing/2014/main" val="3469668275"/>
                    </a:ext>
                  </a:extLst>
                </a:gridCol>
                <a:gridCol w="5958458">
                  <a:extLst>
                    <a:ext uri="{9D8B030D-6E8A-4147-A177-3AD203B41FA5}">
                      <a16:colId xmlns:a16="http://schemas.microsoft.com/office/drawing/2014/main" val="1046697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312948775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uk-UA" dirty="0"/>
                        <a:t>Початковий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розрізняє окремі географічні явища чи об'єкти (гори і рівнини, суша і океан, село і місто, галузь і т. д.) та з допомогою вчителя знаходить їх на карті</a:t>
                      </a:r>
                      <a:endParaRPr lang="uk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23361685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за допомогою вчителя відтворює окремі факти на елементарному рівні, розрізняє один або кілька запропонованих географічних об'єктів і з допомогою вчителя намагається знайти їх на карті</a:t>
                      </a:r>
                      <a:endParaRPr lang="uk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8561886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дає нечіткі характеристики географічних об'єктів; за допомогою вчителя знаходить їх на карті, може самостійно розрізнити окремі географічні поняття</a:t>
                      </a:r>
                      <a:endParaRPr lang="uk-UA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3867539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171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ECFB9-2FC5-4FA3-89B6-C6A192A0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280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E51D7B85-4E37-4EC5-A0E4-BF265F88A3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346003"/>
              </p:ext>
            </p:extLst>
          </p:nvPr>
        </p:nvGraphicFramePr>
        <p:xfrm>
          <a:off x="323528" y="1600200"/>
          <a:ext cx="8568952" cy="50210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0316">
                  <a:extLst>
                    <a:ext uri="{9D8B030D-6E8A-4147-A177-3AD203B41FA5}">
                      <a16:colId xmlns:a16="http://schemas.microsoft.com/office/drawing/2014/main" val="3281856257"/>
                    </a:ext>
                  </a:extLst>
                </a:gridCol>
                <a:gridCol w="1199637">
                  <a:extLst>
                    <a:ext uri="{9D8B030D-6E8A-4147-A177-3AD203B41FA5}">
                      <a16:colId xmlns:a16="http://schemas.microsoft.com/office/drawing/2014/main" val="493436929"/>
                    </a:ext>
                  </a:extLst>
                </a:gridCol>
                <a:gridCol w="5858999">
                  <a:extLst>
                    <a:ext uri="{9D8B030D-6E8A-4147-A177-3AD203B41FA5}">
                      <a16:colId xmlns:a16="http://schemas.microsoft.com/office/drawing/2014/main" val="331686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08166287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5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uk-UA" sz="15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5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частково відтворює текст підручника, дає нечітке визначення основних понять і термінів за допомогою вчителя. Називає відповідно до теми конкретного уроку компоненти географічної оболонки та складові господарства; повторює за зразком практичну роботу; під час відповіді намагається користуватись географічною картою</a:t>
                      </a:r>
                      <a:endParaRPr lang="uk-UA" sz="15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4559172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5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відтворює частину навчального матеріалу без розкриття причинно-наслідкових зв'язків, описує географічні об'єкти чи явища за типовим планом. Намагається робити висновки без підтвердження їх прикладами; частково володіє обов'язковою географічною номенклатурою</a:t>
                      </a:r>
                      <a:endParaRPr lang="uk-UA" sz="15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30157983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5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самостійно дає більшість визначень, передбачених темою уроку, відтворює значну частину вивченого матеріалу у відповідності з його викладом у підручнику. На середньому рівні володіє географічною номенклатурою та картою</a:t>
                      </a:r>
                      <a:endParaRPr lang="uk-UA" sz="15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428292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832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6E63A-A192-45CE-AE8E-FF87416C7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28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424FD845-56A8-434F-95D4-F846881E2F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0397382"/>
              </p:ext>
            </p:extLst>
          </p:nvPr>
        </p:nvGraphicFramePr>
        <p:xfrm>
          <a:off x="287524" y="1251665"/>
          <a:ext cx="8568951" cy="54148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339">
                  <a:extLst>
                    <a:ext uri="{9D8B030D-6E8A-4147-A177-3AD203B41FA5}">
                      <a16:colId xmlns:a16="http://schemas.microsoft.com/office/drawing/2014/main" val="3321711441"/>
                    </a:ext>
                  </a:extLst>
                </a:gridCol>
                <a:gridCol w="1349591">
                  <a:extLst>
                    <a:ext uri="{9D8B030D-6E8A-4147-A177-3AD203B41FA5}">
                      <a16:colId xmlns:a16="http://schemas.microsoft.com/office/drawing/2014/main" val="3149947745"/>
                    </a:ext>
                  </a:extLst>
                </a:gridCol>
                <a:gridCol w="5784021">
                  <a:extLst>
                    <a:ext uri="{9D8B030D-6E8A-4147-A177-3AD203B41FA5}">
                      <a16:colId xmlns:a16="http://schemas.microsoft.com/office/drawing/2014/main" val="93943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42358454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5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Достатній</a:t>
                      </a:r>
                      <a:endParaRPr lang="uk-UA" sz="15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має достатні географічні знання й застосовує їх для вирішення стандартних ситуацій. Має цілісне уявлення про природні та суспільні явища, уміє вести спостереження за навколишнім середовищем; достатньо володіє картографічним матеріалом</a:t>
                      </a:r>
                      <a:endParaRPr lang="uk-UA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226386333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5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засвоїв основні уявлення, поняття й категорії географічної науки про Землю та господарську діяльність людини. Застосовує здобуті знання на практиці, використовуючи прийоми аналізу статистичних даних про господарство і населення, показує їх зміну в часі. Уміє наводити приклади взаємодії людини і природи; знає обов'язкову географічну номенклатуру</a:t>
                      </a:r>
                      <a:endParaRPr lang="uk-UA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23601649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5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на достатньому рівні володіє навчальним матеріалом, може застосовувати його для виконання практичних робіт; має чіткі уявлення про компоненти природи та просторову організацію господарства; пояснює причинно-наслідкові зв'язки у природі й господарстві; майже безпомилково працює з картографічним матеріалом</a:t>
                      </a:r>
                      <a:endParaRPr lang="uk-UA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490407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694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B2A76-CA1A-41CB-B792-F8C5AC8B9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  <a:latin typeface="+mn-lt"/>
              </a:rPr>
              <a:t>Оцінювання навчальних досягнень учнів здійснюються за такими характеристиками</a:t>
            </a:r>
            <a:endParaRPr lang="uk-UA" sz="28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A967080A-527F-4B3D-A408-E091A5124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746588"/>
              </p:ext>
            </p:extLst>
          </p:nvPr>
        </p:nvGraphicFramePr>
        <p:xfrm>
          <a:off x="323528" y="1600200"/>
          <a:ext cx="8496942" cy="4983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7624">
                  <a:extLst>
                    <a:ext uri="{9D8B030D-6E8A-4147-A177-3AD203B41FA5}">
                      <a16:colId xmlns:a16="http://schemas.microsoft.com/office/drawing/2014/main" val="781782591"/>
                    </a:ext>
                  </a:extLst>
                </a:gridCol>
                <a:gridCol w="1486944">
                  <a:extLst>
                    <a:ext uri="{9D8B030D-6E8A-4147-A177-3AD203B41FA5}">
                      <a16:colId xmlns:a16="http://schemas.microsoft.com/office/drawing/2014/main" val="2936216101"/>
                    </a:ext>
                  </a:extLst>
                </a:gridCol>
                <a:gridCol w="5512374">
                  <a:extLst>
                    <a:ext uri="{9D8B030D-6E8A-4147-A177-3AD203B41FA5}">
                      <a16:colId xmlns:a16="http://schemas.microsoft.com/office/drawing/2014/main" val="2790699178"/>
                    </a:ext>
                  </a:extLst>
                </a:gridCol>
              </a:tblGrid>
              <a:tr h="895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2136302143"/>
                  </a:ext>
                </a:extLst>
              </a:tr>
              <a:tr h="1440568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Високий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усвідомлює сучасну географічну картину світу, здійснює оцінку певних процесів та явищ, передбачених навчальною програмою; пояснює прикладне значення географічних знань, дає розгорнуту відповідь, відбирає необхідні знання; вільно застосовує більшість географічних понять і може їх класифікувати; добре володіє картографічним матеріалом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2228930533"/>
                  </a:ext>
                </a:extLst>
              </a:tr>
              <a:tr h="120605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має глибокі знання про об'єкт вивчення, застосовує наукову термінологію, аргументує свої твердження й висновки, уміє працювати з рекомендованими вчителем джерелами географічної інформації; на високому рівні аналізує та використовує картографічну інформацію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4171219620"/>
                  </a:ext>
                </a:extLst>
              </a:tr>
              <a:tr h="144056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володіє ґрунтовними географічними знаннями в межах вимог навчальної програми, висловлює та аргументує власне ставлення до різних поглядів на об'єкт вивчення; самостійно аналізує природні та суспільні явища, робить відповідні висновки й узагальнення; здатний розв'язувати проблемні завдання; вільно володіє картографічною інформацією та творчо її використовує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marT="23495" marB="23495"/>
                </a:tc>
                <a:extLst>
                  <a:ext uri="{0D108BD9-81ED-4DB2-BD59-A6C34878D82A}">
                    <a16:rowId xmlns:a16="http://schemas.microsoft.com/office/drawing/2014/main" val="164474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406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9ADA2-7D60-45FB-9727-8EAA804C0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 оцінюванні рівня навчальних досягнень з хімії враховують:</a:t>
            </a:r>
            <a:endParaRPr lang="uk-UA" sz="28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2B319B-4879-4C38-9D4A-572F02AF6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1600200"/>
            <a:ext cx="7632848" cy="4525963"/>
          </a:xfrm>
        </p:spPr>
        <p:txBody>
          <a:bodyPr>
            <a:normAutofit lnSpcReduction="10000"/>
          </a:bodyPr>
          <a:lstStyle/>
          <a:p>
            <a:pPr lvl="0" algn="just">
              <a:lnSpc>
                <a:spcPct val="115000"/>
              </a:lnSpc>
              <a:spcBef>
                <a:spcPts val="220"/>
              </a:spcBef>
              <a:spcAft>
                <a:spcPts val="111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рівень засвоєння теоретичних знань;</a:t>
            </a:r>
            <a:endParaRPr lang="uk-UA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220"/>
              </a:spcBef>
              <a:spcAft>
                <a:spcPts val="111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оволодіння хімічною мовою як засобом відображення знань про речовини і хімічні явища;</a:t>
            </a:r>
            <a:endParaRPr lang="uk-UA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220"/>
              </a:spcBef>
              <a:spcAft>
                <a:spcPts val="111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сформованість експериментальних умінь, необхідних для виконання хімічних дослідів, передбачених навчальною програмою;</a:t>
            </a:r>
            <a:endParaRPr lang="uk-UA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220"/>
              </a:spcBef>
              <a:spcAft>
                <a:spcPts val="111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здатність учнів застосовувати набуті знання на практиці;</a:t>
            </a:r>
            <a:endParaRPr lang="uk-UA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220"/>
              </a:spcBef>
              <a:spcAft>
                <a:spcPts val="111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уміння розв'язувати розрахункові задачі.</a:t>
            </a: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0818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2E96D-350E-48FE-8DAC-FDD9F1BAF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Оцінювання теоретичних знань учнів</a:t>
            </a: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7C3B5543-49B0-4739-965D-9807BFD1D0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474101"/>
              </p:ext>
            </p:extLst>
          </p:nvPr>
        </p:nvGraphicFramePr>
        <p:xfrm>
          <a:off x="323528" y="1600200"/>
          <a:ext cx="8568953" cy="4983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5272791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793107538"/>
                    </a:ext>
                  </a:extLst>
                </a:gridCol>
                <a:gridCol w="6408713">
                  <a:extLst>
                    <a:ext uri="{9D8B030D-6E8A-4147-A177-3AD203B41FA5}">
                      <a16:colId xmlns:a16="http://schemas.microsoft.com/office/drawing/2014/main" val="3000553844"/>
                    </a:ext>
                  </a:extLst>
                </a:gridCol>
              </a:tblGrid>
              <a:tr h="102639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Рівні навчальних досягнень</a:t>
                      </a:r>
                      <a:endParaRPr lang="uk-UA" sz="16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Бали</a:t>
                      </a:r>
                      <a:endParaRPr lang="uk-UA" sz="16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Характеристика навчальних досягнень учня (учениці)</a:t>
                      </a:r>
                      <a:endParaRPr lang="uk-UA" sz="16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114268999"/>
                  </a:ext>
                </a:extLst>
              </a:tr>
              <a:tr h="711548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Початковий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розпізнає деякі хімічні об’єкти (хімічні символи, формули, явища, посуд тощо) і називає їх (на побутовому рівні)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2562969"/>
                  </a:ext>
                </a:extLst>
              </a:tr>
              <a:tr h="39902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2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500" spc="-1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описує деякі хімічні об’єкти за певними ознаками</a:t>
                      </a:r>
                      <a:endParaRPr lang="uk-UA" sz="15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107547811"/>
                  </a:ext>
                </a:extLst>
              </a:tr>
              <a:tr h="71154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3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500" spc="-1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має фрагментарні уявлення з предмета вивчення і під керівництвом вчителя може відтворити окремі його частини</a:t>
                      </a:r>
                      <a:endParaRPr lang="uk-UA" sz="15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330077731"/>
                  </a:ext>
                </a:extLst>
              </a:tr>
              <a:tr h="711548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Середній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4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500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відтворює деякі факти, що стосуються хімічних сполук і явищ </a:t>
                      </a:r>
                      <a:endParaRPr lang="uk-UA" sz="15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83660904"/>
                  </a:ext>
                </a:extLst>
              </a:tr>
              <a:tr h="71154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5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500" spc="-3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відтворює окремі частини навчального матеріалу, дає визначення основних понять</a:t>
                      </a:r>
                      <a:endParaRPr lang="uk-UA" sz="15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995233217"/>
                  </a:ext>
                </a:extLst>
              </a:tr>
              <a:tr h="71154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5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6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500" spc="-1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послідовно відтворює значну частину навчального матеріалу</a:t>
                      </a:r>
                      <a:endParaRPr lang="uk-UA" sz="15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350893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820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2CF2E-7664-4B3E-B510-2DD949C1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Оцінювання теоретичних знань учнів</a:t>
            </a:r>
            <a:endParaRPr lang="uk-UA" sz="28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AF4D2A28-5AB1-4CFF-8D5D-D79E1CC2F0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514490"/>
              </p:ext>
            </p:extLst>
          </p:nvPr>
        </p:nvGraphicFramePr>
        <p:xfrm>
          <a:off x="323528" y="1600200"/>
          <a:ext cx="8496944" cy="4954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278">
                  <a:extLst>
                    <a:ext uri="{9D8B030D-6E8A-4147-A177-3AD203B41FA5}">
                      <a16:colId xmlns:a16="http://schemas.microsoft.com/office/drawing/2014/main" val="943295762"/>
                    </a:ext>
                  </a:extLst>
                </a:gridCol>
                <a:gridCol w="1210443">
                  <a:extLst>
                    <a:ext uri="{9D8B030D-6E8A-4147-A177-3AD203B41FA5}">
                      <a16:colId xmlns:a16="http://schemas.microsoft.com/office/drawing/2014/main" val="2829472497"/>
                    </a:ext>
                  </a:extLst>
                </a:gridCol>
                <a:gridCol w="5863223">
                  <a:extLst>
                    <a:ext uri="{9D8B030D-6E8A-4147-A177-3AD203B41FA5}">
                      <a16:colId xmlns:a16="http://schemas.microsoft.com/office/drawing/2014/main" val="711427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Рівні навчальних досягнень</a:t>
                      </a:r>
                      <a:endParaRPr lang="uk-UA" sz="16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Бали</a:t>
                      </a:r>
                      <a:endParaRPr lang="uk-UA" sz="16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Характеристика навчальних досягнень учня (учениці)</a:t>
                      </a:r>
                      <a:endParaRPr lang="uk-UA" sz="16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64698398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Достатній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7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spc="-1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відтворює навчальний матеріал, наводить  приклади, з допомогою вчителя порівнює хімічні об’єкти</a:t>
                      </a:r>
                      <a:endParaRPr lang="uk-UA" sz="12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6663708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8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spc="-2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логічно відтворює фактичний і теоретичний навчальний матеріал, застосовує знання в стандартних умовах, порівнює, класифікує хімічні об’єкти </a:t>
                      </a:r>
                      <a:endParaRPr lang="uk-UA" sz="12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7589535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9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spc="-3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володіє знаннями основоположних хімічних теорій і фактів, наводить приклади на підтвердження цього, аналізує інформацію, робить   висновки</a:t>
                      </a:r>
                      <a:endParaRPr lang="uk-UA" sz="12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74777674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Високий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10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володіє навчальним матеріалом і застосовує знання на практиці, узагальнює й систематизує інформацію, робить аргументовані висновки</a:t>
                      </a:r>
                      <a:endParaRPr lang="uk-UA" sz="12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2544519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11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володіє засвоєними знаннями і використовує їх у нестандартних ситуаціях, встановлює зв’язки між явищами; самостійно знаходить, оцінює і використовує інформацію з різних джерел згідно з поставленим завданням; робить узагальнювальні висновки</a:t>
                      </a:r>
                      <a:endParaRPr lang="uk-UA" sz="12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97249707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2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12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2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має системні знання з предмета, аргументовано використовує їх, у тому числі в проблемних ситуаціях; аналізує додаткову інформацію; самостійно оцінює явища, приймає рішення, висловлює судження, пов’язані з речовинами та їх перетвореннями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865804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1133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A03D-16E0-4857-8248-2C36F82C5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Оцінювання практичних робіт</a:t>
            </a: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8BB2F18A-A408-4AB2-8408-C6AD0E34B5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031506"/>
              </p:ext>
            </p:extLst>
          </p:nvPr>
        </p:nvGraphicFramePr>
        <p:xfrm>
          <a:off x="323528" y="1600200"/>
          <a:ext cx="8568952" cy="38872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0316">
                  <a:extLst>
                    <a:ext uri="{9D8B030D-6E8A-4147-A177-3AD203B41FA5}">
                      <a16:colId xmlns:a16="http://schemas.microsoft.com/office/drawing/2014/main" val="2762797349"/>
                    </a:ext>
                  </a:extLst>
                </a:gridCol>
                <a:gridCol w="7058636">
                  <a:extLst>
                    <a:ext uri="{9D8B030D-6E8A-4147-A177-3AD203B41FA5}">
                      <a16:colId xmlns:a16="http://schemas.microsoft.com/office/drawing/2014/main" val="140467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Рівні навчальних досягнень</a:t>
                      </a:r>
                      <a:endParaRPr lang="uk-UA" sz="16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Характеристика навчальних досягнень учнів</a:t>
                      </a:r>
                      <a:endParaRPr lang="uk-UA" sz="16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54050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Початковий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знає правила безпеки під час проведення практичних робіт, виконує найпростіші хімічні досліди під керівництвом вчителя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26055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Середній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600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складає прилади; з допомогою вчителя виконує окремі хімічні досліди згідно з інструкцією, описує хід виконання дослідів</a:t>
                      </a:r>
                      <a:endParaRPr lang="uk-UA" sz="16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10094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Достатній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600" spc="-1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самостійно виконує практичні роботи згідно з інструкцією, описує спостереження, робить   висновки</a:t>
                      </a:r>
                      <a:endParaRPr lang="uk-UA" sz="16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791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Високий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600" spc="-15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виконує хімічні експерименти, раціонально використовуючи обладнання і реактиви; описує поетапні спостереження; складає звіт, що містить обґрунтовані висновки; виконує експериментальні задачі за власним планом</a:t>
                      </a:r>
                      <a:endParaRPr lang="uk-UA" sz="16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179770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512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6830E-2D1D-4FDD-923E-AE4CEA01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Оцінювання розрахункових задач</a:t>
            </a: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6194C1EE-4ECB-4B62-9684-B75CBBEC6F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1866600"/>
              </p:ext>
            </p:extLst>
          </p:nvPr>
        </p:nvGraphicFramePr>
        <p:xfrm>
          <a:off x="323528" y="1600200"/>
          <a:ext cx="8568952" cy="3799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5339">
                  <a:extLst>
                    <a:ext uri="{9D8B030D-6E8A-4147-A177-3AD203B41FA5}">
                      <a16:colId xmlns:a16="http://schemas.microsoft.com/office/drawing/2014/main" val="1054044533"/>
                    </a:ext>
                  </a:extLst>
                </a:gridCol>
                <a:gridCol w="7133613">
                  <a:extLst>
                    <a:ext uri="{9D8B030D-6E8A-4147-A177-3AD203B41FA5}">
                      <a16:colId xmlns:a16="http://schemas.microsoft.com/office/drawing/2014/main" val="3574276660"/>
                    </a:ext>
                  </a:extLst>
                </a:gridCol>
              </a:tblGrid>
              <a:tr h="88931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8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Рівні навчальних досягнень</a:t>
                      </a:r>
                      <a:endParaRPr lang="uk-UA" sz="18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800" b="1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Характеристика навчальних досягнень учнів</a:t>
                      </a:r>
                      <a:endParaRPr lang="uk-UA" sz="18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631394814"/>
                  </a:ext>
                </a:extLst>
              </a:tr>
              <a:tr h="3891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8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Початковий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8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Розв’язування задач не передбачене 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758851942"/>
                  </a:ext>
                </a:extLst>
              </a:tr>
              <a:tr h="62062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8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Середній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800" spc="-15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складає скорочену умову задачі; робить обчислення лише з готовою формулою</a:t>
                      </a:r>
                      <a:endParaRPr lang="uk-UA" sz="18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4005202839"/>
                  </a:ext>
                </a:extLst>
              </a:tr>
              <a:tr h="62062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8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Достатній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800" spc="-1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наводить потрібні формули речовин і рівняння реакцій; розв’язує задачі, користуючись алгоритмом</a:t>
                      </a:r>
                      <a:endParaRPr lang="uk-UA" sz="1800" noProof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721837133"/>
                  </a:ext>
                </a:extLst>
              </a:tr>
              <a:tr h="3891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8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Високий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800" spc="-15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Учень (учениця) самостійно і раціонально розв’язує задачі; розв’язує комбіновані задачі</a:t>
                      </a:r>
                      <a:endParaRPr lang="uk-UA" sz="18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034682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293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AAE3A-E762-4CDF-BF5F-2366831E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2656"/>
            <a:ext cx="7344816" cy="1267544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основ здоров'я у системі загальної середньої освіти</a:t>
            </a:r>
            <a:b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Таблиця 5">
            <a:extLst>
              <a:ext uri="{FF2B5EF4-FFF2-40B4-BE49-F238E27FC236}">
                <a16:creationId xmlns:a16="http://schemas.microsoft.com/office/drawing/2014/main" id="{2B48642B-DB3C-4D2C-9332-2B8E3285D0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6748076"/>
              </p:ext>
            </p:extLst>
          </p:nvPr>
        </p:nvGraphicFramePr>
        <p:xfrm>
          <a:off x="251520" y="1600200"/>
          <a:ext cx="8640960" cy="4499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3008">
                  <a:extLst>
                    <a:ext uri="{9D8B030D-6E8A-4147-A177-3AD203B41FA5}">
                      <a16:colId xmlns:a16="http://schemas.microsoft.com/office/drawing/2014/main" val="499812028"/>
                    </a:ext>
                  </a:extLst>
                </a:gridCol>
                <a:gridCol w="1360932">
                  <a:extLst>
                    <a:ext uri="{9D8B030D-6E8A-4147-A177-3AD203B41FA5}">
                      <a16:colId xmlns:a16="http://schemas.microsoft.com/office/drawing/2014/main" val="1743039859"/>
                    </a:ext>
                  </a:extLst>
                </a:gridCol>
                <a:gridCol w="5757020">
                  <a:extLst>
                    <a:ext uri="{9D8B030D-6E8A-4147-A177-3AD203B41FA5}">
                      <a16:colId xmlns:a16="http://schemas.microsoft.com/office/drawing/2014/main" val="3277216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 учнів</a:t>
                      </a:r>
                      <a:endParaRPr lang="uk-U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84633182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І. Початковий</a:t>
                      </a:r>
                      <a:endParaRPr lang="uk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за допомогою вчителя може назвати окремі поняття, що стосуються здоров'я та безпеки життєдіяльності</a:t>
                      </a:r>
                      <a:endParaRPr lang="uk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417279465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має уявлення про елементарні поняття здорового способу життя й безпечної поведінки. За допомогою вчителя або з використанням підручника (робочого зошита) відтворює окремі факти навчального матеріалу</a:t>
                      </a:r>
                      <a:endParaRPr lang="uk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96384462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за допомогою вчителя або з використанням підручника (робочого зошита) фрагментарно відтворює елементарні поняття про здоровий спосіб життя. Під керівництвом і контролем учителя епізодично виконує практичні дії, що формують безпечну поведінку. Повторює оцінні судження інших без достатнього осмислення</a:t>
                      </a:r>
                      <a:endParaRPr lang="uk-UA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2039414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0870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2F25B-6B89-466F-B5CE-22EDD9920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32656"/>
            <a:ext cx="7560840" cy="1084982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основ здоров'я у системі загальної середньої освіти</a:t>
            </a:r>
            <a:endParaRPr lang="uk-UA" sz="24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44077322-A9B7-46D5-829B-516353C32A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992703"/>
              </p:ext>
            </p:extLst>
          </p:nvPr>
        </p:nvGraphicFramePr>
        <p:xfrm>
          <a:off x="323528" y="1600200"/>
          <a:ext cx="8568951" cy="5247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17402849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195919891"/>
                    </a:ext>
                  </a:extLst>
                </a:gridCol>
                <a:gridCol w="6336703">
                  <a:extLst>
                    <a:ext uri="{9D8B030D-6E8A-4147-A177-3AD203B41FA5}">
                      <a16:colId xmlns:a16="http://schemas.microsoft.com/office/drawing/2014/main" val="3469355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 учнів</a:t>
                      </a:r>
                      <a:endParaRPr lang="uk-U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32049304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Середній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за допомогою вчителя або з використанням підручника (робочого зошита) дає визначення окремих понять; частково характеризує ознаки здоров'я та безпечної поведінки; за допомогою вчителя виконує елементарні</a:t>
                      </a:r>
                      <a:r>
                        <a:rPr lang="uk-UA" sz="13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практичні дії, пов'язані з формуванням здорового способу життя й безпечної поведінки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187483234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самостійно дає визначення окремих понять; за допомогою вчителя або з використанням підручника (робочого зошита) відтворює навчальний матеріал, характеризуючи ознаки здоров'я, шляхи та методи його зміцнення та збереження життя. За допомогою інструкції та консультації вчителя, виконує практичні дії, пов'язані з формуванням здорового способу життя й безпечної поведінки. Повторює почуті від інших найпростіші оцінні судження про здоровий спосіб життя й безпечної поведінки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30608895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самостійно, але неповно відтворює навчальний матеріал; за допомогою вчителя розв'язує прості типові навчальні ситуаційні задачі; характеризує окремі ознаки здоров'я, наводить прості приклади дій про збереження здоров'я. За допомогою інструкції та консультації вчителя виконує практичні дії, пов'язані з формуванням життєвих навичок здорового способу життя й безпечної поведінки. Пояснює найпростіші оцінні судження про здоровий спосіб життя й безпечної поведінки</a:t>
                      </a:r>
                      <a:endParaRPr lang="uk-UA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2627567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710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3B16C-BCE0-4578-A496-32A0D259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8"/>
            <a:ext cx="7488832" cy="1143000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основ здоров'я у системі загальної середньої освіти</a:t>
            </a:r>
            <a:endParaRPr lang="uk-UA" sz="24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BA974EC1-FC86-46F7-B085-126425FE9E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2360986"/>
              </p:ext>
            </p:extLst>
          </p:nvPr>
        </p:nvGraphicFramePr>
        <p:xfrm>
          <a:off x="323528" y="1381069"/>
          <a:ext cx="8496944" cy="5376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7624">
                  <a:extLst>
                    <a:ext uri="{9D8B030D-6E8A-4147-A177-3AD203B41FA5}">
                      <a16:colId xmlns:a16="http://schemas.microsoft.com/office/drawing/2014/main" val="1909371596"/>
                    </a:ext>
                  </a:extLst>
                </a:gridCol>
                <a:gridCol w="1263903">
                  <a:extLst>
                    <a:ext uri="{9D8B030D-6E8A-4147-A177-3AD203B41FA5}">
                      <a16:colId xmlns:a16="http://schemas.microsoft.com/office/drawing/2014/main" val="240874033"/>
                    </a:ext>
                  </a:extLst>
                </a:gridCol>
                <a:gridCol w="5735417">
                  <a:extLst>
                    <a:ext uri="{9D8B030D-6E8A-4147-A177-3AD203B41FA5}">
                      <a16:colId xmlns:a16="http://schemas.microsoft.com/office/drawing/2014/main" val="2279773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 учнів</a:t>
                      </a:r>
                      <a:endParaRPr lang="uk-U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176010132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Достатній</a:t>
                      </a:r>
                      <a:endParaRPr lang="uk-U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загалом самостійно відтворює навчальний матеріал, розкриває суть понять; розв'язує прості типові ситуаційні задачі. Характеризує ситуації, що містять загрозу й потребують практичних дій. Висловлює окремі оцінні судження про стан здоров'я, поведінку в різних ситуаціях, свою та інших, міжособистісні стосунки</a:t>
                      </a:r>
                      <a:endParaRPr lang="uk-U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38426522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самостійно відповідає на поставлені запитання; дає порівняльну характеристику явищам і процесам, які характеризують здоров'я. Визначає засоби, які необхідно використовувати у виконанні практичних дій. Обґрунтовує свої оцінні судження про здоровий спосіб життя й безпечної поведінки, спираючись на предметні знання та усталені норми</a:t>
                      </a:r>
                      <a:endParaRPr lang="uk-U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19808561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відтворює інформацію, відповідає на поставлені запитання; самостійно розв'язує стандартні ситуаційні завдання; пояснює зміст і послідовність операцій, що входять до складу практичних дій; за допомогою вчителя встановлює причинно-наслідкові зв'язки, робить нечітко сформульовані висновки; свідомо приймає рішення; володіє навичками самоконтролю</a:t>
                      </a:r>
                      <a:endParaRPr lang="uk-U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1009535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308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E70B1-3148-41BB-A4EB-70498AF90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7416824" cy="1143000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основ здоров'я у системі загальної середньої освіти</a:t>
            </a:r>
            <a:endParaRPr lang="uk-UA" sz="24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EB885B9F-FF38-4CD0-AFDD-046537BCAF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699026"/>
              </p:ext>
            </p:extLst>
          </p:nvPr>
        </p:nvGraphicFramePr>
        <p:xfrm>
          <a:off x="251520" y="1600200"/>
          <a:ext cx="8568952" cy="50957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0362">
                  <a:extLst>
                    <a:ext uri="{9D8B030D-6E8A-4147-A177-3AD203B41FA5}">
                      <a16:colId xmlns:a16="http://schemas.microsoft.com/office/drawing/2014/main" val="409462499"/>
                    </a:ext>
                  </a:extLst>
                </a:gridCol>
                <a:gridCol w="907260">
                  <a:extLst>
                    <a:ext uri="{9D8B030D-6E8A-4147-A177-3AD203B41FA5}">
                      <a16:colId xmlns:a16="http://schemas.microsoft.com/office/drawing/2014/main" val="430254612"/>
                    </a:ext>
                  </a:extLst>
                </a:gridCol>
                <a:gridCol w="6301330">
                  <a:extLst>
                    <a:ext uri="{9D8B030D-6E8A-4147-A177-3AD203B41FA5}">
                      <a16:colId xmlns:a16="http://schemas.microsoft.com/office/drawing/2014/main" val="56375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 навчальних досягнень учнів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навчальних досягнень учнів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377190242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uk-U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обґрунтовано відповідає на запитання, передбачені навчальною програмою курсу; самостійно аналізує та розкриває суть явищ і процесів, що характеризують здоровий спосіб життя; узагальнює, систематизує, установлює причинно-наслідкові зв'язки; користується джерелами додаткової інформації. За допомогою вчителя розв'язує нестандартні ситуації; виконує практичні дії щодо здорового способу життя й безпечної поведінки, формулює висновки про конкретну оздоровчу діяльність; свідомо користується правилами здорового способу життя й безпечної поведінки. Висловлює оцінні судження про стан здоров'я власного й інших, поведінку свою та інших, міжособистісні стосунки</a:t>
                      </a:r>
                      <a:endParaRPr lang="uk-U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3874860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</a:t>
                      </a:r>
                      <a:r>
                        <a:rPr lang="uk-UA" sz="10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логічно</a:t>
                      </a: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усвідомлено відтворює навчальний матеріал в межах навчальної програми курсу; самостійно аналізує й розкриває закономірності явищ і процесів, що характеризують здоровий спосіб життя й безпечної поведінки, їх сутність; установлює й обґрунтовує причинно-наслідкові зв'язки; аргументовано переконує в необхідності виконання дій щодо здорового способу життя й безпечної поведінки; самостійно користується джерелами додаткової</a:t>
                      </a:r>
                      <a:r>
                        <a:rPr lang="uk-UA" sz="10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інформації. Аналізує та обґрунтовує оцінні судження про стан здоров'я власного й інших, наслідки своїх дій, поведінку свою та інших</a:t>
                      </a:r>
                      <a:endParaRPr lang="uk-U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399992267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Учень (учениця) свідомо відтворює й розуміє навчальну інформацію за програмою курсу; може вести дискусію з конкретного питання здорового способу життя й безпечної поведінки з використанням знань суміжних програм; самостійно оцінює та характеризує різноманітні явища та процеси, які розкривають сутність здорового способу життя й безпечної поведінки; самостійно користується різними джерелами інформації, у тому числі й рекомендованими вчителем. Розв'язує проблемні завдання; має здоров'язберігаючі життєві навички; вибирає безпечний варіант розв'язання нестандартної ситуації; визначає мету своїх дій і знаходить альтернативні та вибирає й обґрунтовує оптимальні шляхи її досягнення; оцінює тимчасові та довгострокові наслідки вибраного варіанту; робить обґрунтовані висновки. Виявляє особисту позицію щодо здорового способу життя й безпечної поведінки. Обґрунтовує цінність набутих знань і сформованих розумових і практичних умінь і життєвих навичок для власного здоров'я</a:t>
                      </a:r>
                      <a:endParaRPr lang="uk-U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0970" marR="140970" marT="27940" marB="27940"/>
                </a:tc>
                <a:extLst>
                  <a:ext uri="{0D108BD9-81ED-4DB2-BD59-A6C34878D82A}">
                    <a16:rowId xmlns:a16="http://schemas.microsoft.com/office/drawing/2014/main" val="3016213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141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288D72-45F4-4B3E-8AAE-CA950AD1D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7848872" cy="1584176"/>
          </a:xfrm>
        </p:spPr>
        <p:txBody>
          <a:bodyPr>
            <a:normAutofit fontScale="90000"/>
          </a:bodyPr>
          <a:lstStyle/>
          <a:p>
            <a:r>
              <a:rPr lang="uk-UA" sz="31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трудового навчання у системі загальної середньої освіти</a:t>
            </a:r>
            <a:br>
              <a:rPr lang="uk-UA" sz="28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8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8928B0E-24AF-46B5-843A-A08C374A4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752528"/>
          </a:xfrm>
        </p:spPr>
        <p:txBody>
          <a:bodyPr>
            <a:normAutofit fontScale="70000" lnSpcReduction="20000"/>
          </a:bodyPr>
          <a:lstStyle/>
          <a:p>
            <a:pPr indent="0" algn="just">
              <a:lnSpc>
                <a:spcPct val="120000"/>
              </a:lnSpc>
              <a:buNone/>
            </a:pPr>
            <a:r>
              <a:rPr lang="uk-UA" sz="23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Об’єктами оцінювання навчальних досягнень учнів з трудового навчання можуть бути: </a:t>
            </a:r>
          </a:p>
          <a:p>
            <a:pPr marL="252095" indent="179705" algn="just">
              <a:lnSpc>
                <a:spcPct val="120000"/>
              </a:lnSpc>
            </a:pPr>
            <a:r>
              <a:rPr lang="uk-UA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PetersburgC"/>
                <a:ea typeface="PetersburgC"/>
                <a:cs typeface="PetersburgC"/>
              </a:rPr>
              <a:t>– </a:t>
            </a: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рівень застосування знань та умінь в практичній роботі; </a:t>
            </a:r>
          </a:p>
          <a:p>
            <a:pPr marL="252095" indent="179705" algn="just">
              <a:lnSpc>
                <a:spcPct val="120000"/>
              </a:lnSpc>
            </a:pP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– </a:t>
            </a:r>
            <a:r>
              <a:rPr lang="uk-UA" sz="23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проектно­технологічна</a:t>
            </a: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 діяльність учнів;</a:t>
            </a:r>
          </a:p>
          <a:p>
            <a:pPr marL="252095" indent="179705" algn="just">
              <a:lnSpc>
                <a:spcPct val="120000"/>
              </a:lnSpc>
            </a:pP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– уміння користуватися різними видами </a:t>
            </a:r>
            <a:r>
              <a:rPr lang="uk-UA" sz="23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конструкторсько­технологічної</a:t>
            </a: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 документації та іншими джерелами інформації; </a:t>
            </a:r>
          </a:p>
          <a:p>
            <a:pPr marL="252095" indent="179705" algn="just">
              <a:lnSpc>
                <a:spcPct val="120000"/>
              </a:lnSpc>
            </a:pP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– якість виконання практичних робіт; </a:t>
            </a:r>
          </a:p>
          <a:p>
            <a:pPr marL="252095" indent="179705" algn="just">
              <a:lnSpc>
                <a:spcPct val="120000"/>
              </a:lnSpc>
            </a:pP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– рівень сформованості трудових прийомів і умінь виконувати технологічні операції; </a:t>
            </a:r>
          </a:p>
          <a:p>
            <a:pPr marL="252095" indent="179705" algn="just">
              <a:lnSpc>
                <a:spcPct val="120000"/>
              </a:lnSpc>
            </a:pP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– рівень самостійності у процесі організації і виконання роботи (планування трудових процесів, самоконтроль і </a:t>
            </a:r>
            <a:r>
              <a:rPr lang="uk-UA" sz="23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т.п</a:t>
            </a: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.), виявлення елементів творчості.</a:t>
            </a:r>
          </a:p>
          <a:p>
            <a:pPr indent="0" algn="just">
              <a:lnSpc>
                <a:spcPct val="120000"/>
              </a:lnSpc>
              <a:buNone/>
            </a:pP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На результат оцінювання навчальних досягнень учнів впливають  дотримання правил безпечної праці і </a:t>
            </a:r>
            <a:r>
              <a:rPr lang="uk-UA" sz="23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санітарно­гігієнічних</a:t>
            </a: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 вимог та уміння організовувати робоче місце і підтримувати порядок на ньому в процесі роботи.</a:t>
            </a:r>
          </a:p>
          <a:p>
            <a:pPr indent="179705" algn="just">
              <a:lnSpc>
                <a:spcPct val="120000"/>
              </a:lnSpc>
            </a:pPr>
            <a:r>
              <a:rPr lang="uk-UA" sz="23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PetersburgC"/>
                <a:cs typeface="PetersburgC"/>
              </a:rPr>
              <a:t>Вимоги оцінювання навчальних досягнень застосовуються відповідно до Державних вимог до рівня загальноосвітньої підготовки учнів, передбачених навчальною програмою та  з урахуванням вікових особливостей учнів.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12581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84758-CCFA-4473-87E4-329F964F9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трудового навчання у системі загальної середньої освіти</a:t>
            </a:r>
            <a:endParaRPr lang="uk-UA" sz="24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1C3B5834-8F63-4076-9029-69D1FBDFE6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087906"/>
              </p:ext>
            </p:extLst>
          </p:nvPr>
        </p:nvGraphicFramePr>
        <p:xfrm>
          <a:off x="323528" y="1600200"/>
          <a:ext cx="8496942" cy="4935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1334981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841647260"/>
                    </a:ext>
                  </a:extLst>
                </a:gridCol>
                <a:gridCol w="6408710">
                  <a:extLst>
                    <a:ext uri="{9D8B030D-6E8A-4147-A177-3AD203B41FA5}">
                      <a16:colId xmlns:a16="http://schemas.microsoft.com/office/drawing/2014/main" val="3847308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Рівні навчальних досягнень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Бали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Характеристика навчальних досягнень учня (учениці)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95132176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Початковий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можуть розпізнавати деякі об’єкти вивчення (матеріали, інструменти, моделі тощо) та називають їх (на побутовому рівні)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48727576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2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описують незначну частину технологічних об’єктів; частково розпізнають інструменти та обладнання для виконання практичних робіт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3493990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3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мають фрагментарні уявлення з предмета вивчення (обізнані з деякими технологічними поняттями); з допомогою вчителя виконують елементарні практичні завдання; використовують за призначенням робочі інструменти та обладнання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18752318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Середній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4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знають окремі відомості, що стосуються технологічних об’єктів; застосовують елементарні прийоми роботи інструментом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6422573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5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відтворюють навчальний матеріал, необхідний для виконання практичних робіт, з допомогою вчителя; виконують окремі технологічні операції з недоліками; частково володіють прийомами роботи інструментом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58295618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35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6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35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самостійно відтворюють значну частину навчального матеріалу, необхідного для виконання практичних робіт;  виконують окремі частини технологічних операцій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57097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5102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F8A99-5025-41F7-BB92-C293BC6E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трудового навчання у системі загальної середньої освіти</a:t>
            </a:r>
            <a:endParaRPr lang="uk-UA" sz="24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C5E3D2D8-F6F7-4741-9E07-CDA0BEB10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916671"/>
              </p:ext>
            </p:extLst>
          </p:nvPr>
        </p:nvGraphicFramePr>
        <p:xfrm>
          <a:off x="457200" y="1600200"/>
          <a:ext cx="8363272" cy="497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1354">
                  <a:extLst>
                    <a:ext uri="{9D8B030D-6E8A-4147-A177-3AD203B41FA5}">
                      <a16:colId xmlns:a16="http://schemas.microsoft.com/office/drawing/2014/main" val="4075471132"/>
                    </a:ext>
                  </a:extLst>
                </a:gridCol>
                <a:gridCol w="1097664">
                  <a:extLst>
                    <a:ext uri="{9D8B030D-6E8A-4147-A177-3AD203B41FA5}">
                      <a16:colId xmlns:a16="http://schemas.microsoft.com/office/drawing/2014/main" val="1542796863"/>
                    </a:ext>
                  </a:extLst>
                </a:gridCol>
                <a:gridCol w="6084254">
                  <a:extLst>
                    <a:ext uri="{9D8B030D-6E8A-4147-A177-3AD203B41FA5}">
                      <a16:colId xmlns:a16="http://schemas.microsoft.com/office/drawing/2014/main" val="3339655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Рівні навчальних досягнень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Бали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Характеристика навчальних досягнень учня (учениці)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47607013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Достатній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7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6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самостійно і </a:t>
                      </a:r>
                      <a:r>
                        <a:rPr lang="uk-UA" sz="1600" noProof="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логічно</a:t>
                      </a:r>
                      <a:r>
                        <a:rPr lang="uk-UA" sz="16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 відтворюють фактичний і теоретичний матеріал, необхідний для виконання практичних робіт; виконують практичну роботу відповідно до інструкцій вчителя; частково контролюють власні навчальні дії; з допомогою учасників проекту і учителя виконують завдання , що стосуються окремих етапів проектної діяльності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1334385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8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виявляють розуміння навчального матеріалу, наводять приклади, намагаються аналізувати, встановлювати найсуттєвіші зв’язки і залежності між технологічними операціями; використовують набуті знання і уміння в стандартних ситуаціях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404268255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6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9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6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володіють навчальним матеріалом і реалізовують свої знання та вміння в практичній діяльності; можуть аналізувати і систематизувати інформацію в процесі проектної діяльності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148312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881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4D8E9-D73C-44A6-8DC9-3400B61E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Критерії оцінювання навчальних досягнень учнів з трудового навчання у системі загальної середньої освіти</a:t>
            </a:r>
            <a:endParaRPr lang="uk-UA" sz="2400" dirty="0">
              <a:latin typeface="+mn-lt"/>
            </a:endParaRPr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3F2054BB-01A1-4AA8-AA4F-0FD237A896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917159"/>
              </p:ext>
            </p:extLst>
          </p:nvPr>
        </p:nvGraphicFramePr>
        <p:xfrm>
          <a:off x="323528" y="1600200"/>
          <a:ext cx="8496942" cy="5204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4582">
                  <a:extLst>
                    <a:ext uri="{9D8B030D-6E8A-4147-A177-3AD203B41FA5}">
                      <a16:colId xmlns:a16="http://schemas.microsoft.com/office/drawing/2014/main" val="3611755533"/>
                    </a:ext>
                  </a:extLst>
                </a:gridCol>
                <a:gridCol w="1263902">
                  <a:extLst>
                    <a:ext uri="{9D8B030D-6E8A-4147-A177-3AD203B41FA5}">
                      <a16:colId xmlns:a16="http://schemas.microsoft.com/office/drawing/2014/main" val="3372072069"/>
                    </a:ext>
                  </a:extLst>
                </a:gridCol>
                <a:gridCol w="5958458">
                  <a:extLst>
                    <a:ext uri="{9D8B030D-6E8A-4147-A177-3AD203B41FA5}">
                      <a16:colId xmlns:a16="http://schemas.microsoft.com/office/drawing/2014/main" val="3497362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Рівні навчальних досягнень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Бали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b="1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HeliosCond-Bold"/>
                          <a:cs typeface="HeliosCond-Bold"/>
                        </a:rPr>
                        <a:t>Характеристика навчальних досягнень учня (учениці)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61339659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Високий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10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4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володіють глибокими знаннями та уміннями і застосовують їх у нестандартних ситуаціях; беруть активну участь в розробленні та реалізації технологічного процесу; з допомогою учасників проекту і учителя проектують та виконують всі види запланованих робіт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2866021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11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400" spc="-15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володіють гнучкими знаннями і навичками в межах вимог навчальної програми, аргументовано використовують їх у нестандартних ситуаціях, знаходять і аналізують додаткову інформацію; самостійно розробляють технологічний процес виготовлення виробу та забезпечують його виконання; самостійно проектують та виконують всі види запланованих робіт</a:t>
                      </a:r>
                      <a:endParaRPr lang="uk-UA" sz="1400" noProof="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63882218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uk-UA" sz="10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PetersburgC"/>
                        <a:ea typeface="PetersburgC"/>
                        <a:cs typeface="PetersburgC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uk-UA" sz="1400" noProof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12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uk-UA" sz="1400" noProof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PetersburgC"/>
                          <a:cs typeface="PetersburgC"/>
                        </a:rPr>
                        <a:t>Учні мають системні знання та навички з предмета, свідомо використовують їх, у тому числі, у проблемних ситуаціях; самостійно розробляють технологічний процес виготовлення виробу та забезпечують його якісне виконання; самостійно проектують та виконують, використовуючи відповідні технології, всі види запланованих робіт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77042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3690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523512b77fa3c084201c5910b531ac5431a06f"/>
</p:tagLst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F7F7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312</TotalTime>
  <Words>5319</Words>
  <Application>Microsoft Office PowerPoint</Application>
  <PresentationFormat>Екран (4:3)</PresentationFormat>
  <Paragraphs>384</Paragraphs>
  <Slides>41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41</vt:i4>
      </vt:variant>
    </vt:vector>
  </HeadingPairs>
  <TitlesOfParts>
    <vt:vector size="48" baseType="lpstr">
      <vt:lpstr>Arial</vt:lpstr>
      <vt:lpstr>Calibri</vt:lpstr>
      <vt:lpstr>HeliosCond-Bold</vt:lpstr>
      <vt:lpstr>PetersburgC</vt:lpstr>
      <vt:lpstr>Times New Roman</vt:lpstr>
      <vt:lpstr>Wingdings</vt:lpstr>
      <vt:lpstr>Тема Office</vt:lpstr>
      <vt:lpstr>Презентація PowerPoint</vt:lpstr>
      <vt:lpstr>Оцінювання результатів навчання учнів у закладах загальної середньої освіти урегульовано такими документами: </vt:lpstr>
      <vt:lpstr>Оцінювання навчальних досягнень здійснюється відповідно до:</vt:lpstr>
      <vt:lpstr>Функції контролю</vt:lpstr>
      <vt:lpstr>Види контролю:</vt:lpstr>
      <vt:lpstr>Види контролю </vt:lpstr>
      <vt:lpstr>Види контролю </vt:lpstr>
      <vt:lpstr>Методи здійснення перевірки</vt:lpstr>
      <vt:lpstr>Форми організації контролю</vt:lpstr>
      <vt:lpstr>Оцінювання результатів дистанційного навчання учнів у закладах загальної середньої освіти урегульовано такими документами:</vt:lpstr>
      <vt:lpstr>Оцінювання результатів дистанційного навчання учнів передбачає, що:</vt:lpstr>
      <vt:lpstr>Оцінювання результатів навчальної діяльності  здійснюється: </vt:lpstr>
      <vt:lpstr>Види контролю під час дистанційного навчання</vt:lpstr>
      <vt:lpstr> При оцінюванні рівня навчальних досягнень з біології враховується </vt:lpstr>
      <vt:lpstr>Оцінювання навчальних досягнень учнів здійснюються за такими характеристиками</vt:lpstr>
      <vt:lpstr>Оцінювання навчальних досягнень учнів здійснюються за такими характеристиками</vt:lpstr>
      <vt:lpstr>Оцінювання навчальних досягнень учнів здійснюються за такими характеристиками</vt:lpstr>
      <vt:lpstr>Оцінювання навчальних досягнень учнів здійснюються за такими характеристиками</vt:lpstr>
      <vt:lpstr>При оцінюванні лабораторних і практичних робіт враховується:</vt:lpstr>
      <vt:lpstr>Оцінювання навчальних досягнень учнів при виконанні  лабораторних та практичних робіт здійснюються за такими характеристиками</vt:lpstr>
      <vt:lpstr>Оцінювання навчальних досягнень учнів при виконанні  лабораторних та практичних робіт здійснюються за такими характеристиками</vt:lpstr>
      <vt:lpstr>Оцінювання навчальних досягнень учнів при виконанні  лабораторних та практичних робіт здійснюються за такими характеристиками</vt:lpstr>
      <vt:lpstr>Оцінювання навчальних досягнень учнів при виконанні  лабораторних та практичних робіт здійснюються за такими характеристиками</vt:lpstr>
      <vt:lpstr>При оцінюванні рівня навчальних досягнень з географії враховують:</vt:lpstr>
      <vt:lpstr>Оцінювання навчальних досягнень учнів здійснюються за такими характеристиками</vt:lpstr>
      <vt:lpstr>Оцінювання навчальних досягнень учнів здійснюються за такими характеристиками</vt:lpstr>
      <vt:lpstr>Оцінювання навчальних досягнень учнів здійснюються за такими характеристиками</vt:lpstr>
      <vt:lpstr>Оцінювання навчальних досягнень учнів здійснюються за такими характеристиками</vt:lpstr>
      <vt:lpstr>При оцінюванні рівня навчальних досягнень з хімії враховують:</vt:lpstr>
      <vt:lpstr>Оцінювання теоретичних знань учнів</vt:lpstr>
      <vt:lpstr>Оцінювання теоретичних знань учнів</vt:lpstr>
      <vt:lpstr>Оцінювання практичних робіт</vt:lpstr>
      <vt:lpstr>Оцінювання розрахункових задач</vt:lpstr>
      <vt:lpstr>Критерії оцінювання навчальних досягнень учнів з основ здоров'я у системі загальної середньої освіти </vt:lpstr>
      <vt:lpstr>Критерії оцінювання навчальних досягнень учнів з основ здоров'я у системі загальної середньої освіти</vt:lpstr>
      <vt:lpstr>Критерії оцінювання навчальних досягнень учнів з основ здоров'я у системі загальної середньої освіти</vt:lpstr>
      <vt:lpstr>Критерії оцінювання навчальних досягнень учнів з основ здоров'я у системі загальної середньої освіти</vt:lpstr>
      <vt:lpstr>Критерії оцінювання навчальних досягнень учнів з трудового навчання у системі загальної середньої освіти </vt:lpstr>
      <vt:lpstr>Критерії оцінювання навчальних досягнень учнів з трудового навчання у системі загальної середньої освіти</vt:lpstr>
      <vt:lpstr>Критерії оцінювання навчальних досягнень учнів з трудового навчання у системі загальної середньої освіти</vt:lpstr>
      <vt:lpstr>Критерії оцінювання навчальних досягнень учнів з трудового навчання у системі загальної середньої освіти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99</cp:revision>
  <dcterms:created xsi:type="dcterms:W3CDTF">2013-08-17T08:34:50Z</dcterms:created>
  <dcterms:modified xsi:type="dcterms:W3CDTF">2022-11-06T19:52:59Z</dcterms:modified>
</cp:coreProperties>
</file>